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5" r:id="rId3"/>
    <p:sldId id="267" r:id="rId4"/>
    <p:sldId id="269" r:id="rId5"/>
    <p:sldId id="283" r:id="rId6"/>
    <p:sldId id="279" r:id="rId7"/>
    <p:sldId id="285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00"/>
    <a:srgbClr val="99379B"/>
    <a:srgbClr val="953B8F"/>
    <a:srgbClr val="401B5B"/>
    <a:srgbClr val="AE97E9"/>
    <a:srgbClr val="9A9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7558" autoAdjust="0"/>
  </p:normalViewPr>
  <p:slideViewPr>
    <p:cSldViewPr snapToGrid="0">
      <p:cViewPr varScale="1">
        <p:scale>
          <a:sx n="113" d="100"/>
          <a:sy n="113" d="100"/>
        </p:scale>
        <p:origin x="5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</a:p>
        </c:rich>
      </c:tx>
      <c:layout>
        <c:manualLayout>
          <c:xMode val="edge"/>
          <c:yMode val="edge"/>
          <c:x val="0.14793733479819784"/>
          <c:y val="2.276521633504241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095176399696203E-2"/>
          <c:y val="0.22076820094823185"/>
          <c:w val="0.33929647381033895"/>
          <c:h val="0.391856941474093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DC8-42D0-A5F0-07E798F10810}"/>
              </c:ext>
            </c:extLst>
          </c:dPt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средний мед персонал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8-42D0-A5F0-07E798F1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4214076888626904E-2"/>
          <c:y val="0.71348222420586704"/>
          <c:w val="0.323035176452804"/>
          <c:h val="0.1879013890689977"/>
        </c:manualLayout>
      </c:layout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</a:p>
        </c:rich>
      </c:tx>
      <c:layout>
        <c:manualLayout>
          <c:xMode val="edge"/>
          <c:yMode val="edge"/>
          <c:x val="0.3166500336490855"/>
          <c:y val="5.818507521131827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34315366545203"/>
          <c:y val="0.196455652353415"/>
          <c:w val="0.46131714724380163"/>
          <c:h val="0.528076658057408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6F7-4878-8FA6-777B08BE44BF}"/>
              </c:ext>
            </c:extLst>
          </c:dPt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средний мед персонал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7-4878-8FA6-777B08BE4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422635926441356"/>
          <c:y val="0.71678999303897961"/>
          <c:w val="0.64902261823340412"/>
          <c:h val="0.18023206236584721"/>
        </c:manualLayout>
      </c:layout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0.21319</cdr:x>
      <cdr:y>0.23928</cdr:y>
    </cdr:from>
    <cdr:to>
      <cdr:x>0.27247</cdr:x>
      <cdr:y>0.3386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8957" y="1140311"/>
          <a:ext cx="666974" cy="473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65 чел</a:t>
          </a:r>
        </a:p>
      </cdr:txBody>
    </cdr:sp>
  </cdr:relSizeAnchor>
  <cdr:relSizeAnchor xmlns:cdr="http://schemas.openxmlformats.org/drawingml/2006/chartDrawing">
    <cdr:from>
      <cdr:x>0.06597</cdr:x>
      <cdr:y>0.31603</cdr:y>
    </cdr:from>
    <cdr:to>
      <cdr:x>0.19598</cdr:x>
      <cdr:y>0.48081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2277" y="1506071"/>
          <a:ext cx="1463040" cy="785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140 чел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0.47707</cdr:x>
      <cdr:y>0.78345</cdr:y>
    </cdr:from>
    <cdr:to>
      <cdr:x>0.62507</cdr:x>
      <cdr:y>0.9772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47595" y="36973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0.80093</cdr:x>
      <cdr:y>0.0768</cdr:y>
    </cdr:from>
    <cdr:to>
      <cdr:x>0.94893</cdr:x>
      <cdr:y>0.27056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48518" y="3624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0.40042</cdr:x>
      <cdr:y>0.31579</cdr:y>
    </cdr:from>
    <cdr:to>
      <cdr:x>0.58499</cdr:x>
      <cdr:y>0.40632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25699" y="1613647"/>
          <a:ext cx="1164174" cy="462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12 чел</a:t>
          </a:r>
        </a:p>
      </cdr:txBody>
    </cdr:sp>
  </cdr:relSizeAnchor>
  <cdr:relSizeAnchor xmlns:cdr="http://schemas.openxmlformats.org/drawingml/2006/chartDrawing">
    <cdr:from>
      <cdr:x>0.19386</cdr:x>
      <cdr:y>0.40211</cdr:y>
    </cdr:from>
    <cdr:to>
      <cdr:x>0.38612</cdr:x>
      <cdr:y>0.51158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12433" y="2054711"/>
          <a:ext cx="1301676" cy="559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22 чел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8C002-E1F7-4E5B-8C76-6E2F4B51A09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7246A-BE4E-4008-B1B9-7966E4D0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5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46A-BE4E-4008-B1B9-7966E4D054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8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5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0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1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5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id767863368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hyperlink" Target="https://t.me/gb_salava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hyperlink" Target="https://gbsalavat.ru/" TargetMode="External"/><Relationship Id="rId14" Type="http://schemas.openxmlformats.org/officeDocument/2006/relationships/hyperlink" Target="https://clck.ru/34eKB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1.png"/><Relationship Id="rId10" Type="http://schemas.openxmlformats.org/officeDocument/2006/relationships/image" Target="../media/image33.jpeg"/><Relationship Id="rId4" Type="http://schemas.openxmlformats.org/officeDocument/2006/relationships/image" Target="../media/image3.pn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21224" y="1093504"/>
            <a:ext cx="11873552" cy="1152146"/>
            <a:chOff x="0" y="1771532"/>
            <a:chExt cx="11764369" cy="115214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0" y="1771532"/>
              <a:ext cx="11764369" cy="1152146"/>
              <a:chOff x="0" y="1771532"/>
              <a:chExt cx="11764369" cy="1152146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71532"/>
                <a:ext cx="11764369" cy="1152146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10" y="2044327"/>
                <a:ext cx="1224035" cy="507804"/>
              </a:xfrm>
              <a:prstGeom prst="rect">
                <a:avLst/>
              </a:prstGeom>
            </p:spPr>
          </p:pic>
        </p:grp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363" y="1977508"/>
              <a:ext cx="6602227" cy="740193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6073" y="5315171"/>
            <a:ext cx="1763793" cy="128094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711853" y="4319104"/>
            <a:ext cx="5725320" cy="2431229"/>
          </a:xfrm>
          <a:prstGeom prst="roundRect">
            <a:avLst/>
          </a:prstGeom>
          <a:blipFill dpi="0" rotWithShape="1">
            <a:blip r:embed="rId10">
              <a:alphaModFix amt="6000"/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2101"/>
            <a:ext cx="11994776" cy="1161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11" y="364090"/>
            <a:ext cx="739752" cy="462345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39413" y="150531"/>
            <a:ext cx="11520947" cy="6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lnSpc>
                <a:spcPct val="90000"/>
              </a:lnSpc>
              <a:defRPr/>
            </a:pPr>
            <a:endParaRPr lang="ru-RU" sz="1900" b="1" cap="all" dirty="0">
              <a:solidFill>
                <a:srgbClr val="4F81BD">
                  <a:lumMod val="50000"/>
                </a:srgbClr>
              </a:solidFill>
              <a:latin typeface="Arial" charset="0"/>
            </a:endParaRPr>
          </a:p>
          <a:p>
            <a:pPr algn="ctr" defTabSz="1218401" eaLnBrk="1" hangingPunct="1">
              <a:lnSpc>
                <a:spcPct val="90000"/>
              </a:lnSpc>
              <a:defRPr/>
            </a:pPr>
            <a:r>
              <a:rPr lang="ru-RU" sz="1900" b="1" cap="all" dirty="0">
                <a:solidFill>
                  <a:srgbClr val="4F81BD">
                    <a:lumMod val="50000"/>
                  </a:srgbClr>
                </a:solidFill>
                <a:latin typeface="Arial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6" y="2925980"/>
            <a:ext cx="11520947" cy="95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Путь молодого специалиста: меры поддержки, адаптация молодого специалиста, наставничество.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301229" y="4597254"/>
            <a:ext cx="4875968" cy="10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Янышев Алик Рамилевич 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403427" y="5696759"/>
            <a:ext cx="4671572" cy="707607"/>
          </a:xfrm>
          <a:prstGeom prst="rect">
            <a:avLst/>
          </a:prstGeom>
          <a:noFill/>
          <a:ln>
            <a:noFill/>
          </a:ln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врач ГБУЗ РБ ГБ г. Салават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24" y="1256925"/>
            <a:ext cx="653772" cy="615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8" y="194107"/>
            <a:ext cx="861534" cy="7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1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9C9157-4D93-C18C-8925-5C269AA7D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19" y="2583778"/>
            <a:ext cx="3159659" cy="2369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51255" y="5021111"/>
            <a:ext cx="2104487" cy="152836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25921" y="1827112"/>
            <a:ext cx="11943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993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коллектив и наставничество</a:t>
            </a:r>
          </a:p>
          <a:p>
            <a:r>
              <a:rPr lang="ru-RU" sz="3200" b="1" dirty="0">
                <a:solidFill>
                  <a:srgbClr val="993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Новейшее оборудование</a:t>
            </a:r>
          </a:p>
          <a:p>
            <a:pPr lvl="0"/>
            <a:r>
              <a:rPr lang="ru-RU" sz="3200" b="1" dirty="0">
                <a:solidFill>
                  <a:srgbClr val="993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Достойный уровень ЗП</a:t>
            </a:r>
          </a:p>
          <a:p>
            <a:pPr lvl="0"/>
            <a:r>
              <a:rPr lang="ru-RU" sz="3200" b="1" dirty="0">
                <a:solidFill>
                  <a:srgbClr val="993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благополучие</a:t>
            </a:r>
          </a:p>
          <a:p>
            <a:r>
              <a:rPr lang="ru-RU" sz="3200" b="1" dirty="0">
                <a:solidFill>
                  <a:srgbClr val="993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карьерного роста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4960" y="385058"/>
            <a:ext cx="11873552" cy="1152146"/>
            <a:chOff x="0" y="1771532"/>
            <a:chExt cx="11764369" cy="115214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1532"/>
              <a:ext cx="11764369" cy="115214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10" y="2044327"/>
              <a:ext cx="1224035" cy="50780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131368" y="477099"/>
            <a:ext cx="827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БОЛЬНИЦА г.САЛАВАТ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выбирают нас: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63" y="708003"/>
            <a:ext cx="653772" cy="615409"/>
          </a:xfrm>
          <a:prstGeom prst="rect">
            <a:avLst/>
          </a:prstGeom>
        </p:spPr>
      </p:pic>
      <p:sp>
        <p:nvSpPr>
          <p:cNvPr id="11" name="5-конечная звезда 10"/>
          <p:cNvSpPr/>
          <p:nvPr/>
        </p:nvSpPr>
        <p:spPr>
          <a:xfrm>
            <a:off x="176491" y="1922676"/>
            <a:ext cx="559426" cy="422504"/>
          </a:xfrm>
          <a:prstGeom prst="star5">
            <a:avLst>
              <a:gd name="adj" fmla="val 21374"/>
              <a:gd name="hf" fmla="val 105146"/>
              <a:gd name="vf" fmla="val 110557"/>
            </a:avLst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205295" y="2910861"/>
            <a:ext cx="522652" cy="422504"/>
          </a:xfrm>
          <a:prstGeom prst="star5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86908" y="3411561"/>
            <a:ext cx="559426" cy="422504"/>
          </a:xfrm>
          <a:prstGeom prst="star5">
            <a:avLst>
              <a:gd name="adj" fmla="val 21374"/>
              <a:gd name="hf" fmla="val 105146"/>
              <a:gd name="vf" fmla="val 110557"/>
            </a:avLst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66495" y="2460284"/>
            <a:ext cx="559426" cy="422504"/>
          </a:xfrm>
          <a:prstGeom prst="star5">
            <a:avLst>
              <a:gd name="adj" fmla="val 21374"/>
              <a:gd name="hf" fmla="val 105146"/>
              <a:gd name="vf" fmla="val 110557"/>
            </a:avLst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176491" y="3914089"/>
            <a:ext cx="559426" cy="422504"/>
          </a:xfrm>
          <a:prstGeom prst="star5">
            <a:avLst>
              <a:gd name="adj" fmla="val 21374"/>
              <a:gd name="hf" fmla="val 105146"/>
              <a:gd name="vf" fmla="val 110557"/>
            </a:avLst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6EF486-210C-0924-63CC-7C43375B3A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1"/>
          <a:stretch/>
        </p:blipFill>
        <p:spPr>
          <a:xfrm>
            <a:off x="6881567" y="6313960"/>
            <a:ext cx="1450895" cy="54403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D7544D-A95C-B09A-0574-C0C4E66EAD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070" y="4406932"/>
            <a:ext cx="3240808" cy="2430606"/>
          </a:xfrm>
          <a:prstGeom prst="flowChartDocumen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8564E8-41B5-940A-A4FF-9E5DFC9DF1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11" y="4280000"/>
            <a:ext cx="2782565" cy="2086923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715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18448" y="301824"/>
            <a:ext cx="11873552" cy="1152146"/>
            <a:chOff x="0" y="1771532"/>
            <a:chExt cx="11764369" cy="115214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1532"/>
              <a:ext cx="11764369" cy="115214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10" y="2044327"/>
              <a:ext cx="1224035" cy="50780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536251" y="376752"/>
            <a:ext cx="827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БОЛЬНИЦА г. САЛАВАТ</a:t>
            </a:r>
          </a:p>
          <a:p>
            <a:pPr algn="ctr"/>
            <a:r>
              <a:rPr lang="ru-RU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меры социальной поддержки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61" y="607656"/>
            <a:ext cx="653772" cy="6154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" y="4740783"/>
            <a:ext cx="3135163" cy="2117217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511510" y="1528897"/>
            <a:ext cx="11663020" cy="368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953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социальных выплат студентам 5-6 курсов стипендия в размере </a:t>
            </a:r>
            <a:r>
              <a:rPr lang="ru-RU" b="1" dirty="0">
                <a:solidFill>
                  <a:srgbClr val="FF9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тыс. руб.</a:t>
            </a:r>
            <a:endParaRPr lang="ru-RU" b="1" dirty="0">
              <a:solidFill>
                <a:srgbClr val="FF9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953B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953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выплаты молодым специалистам в размере </a:t>
            </a:r>
            <a:r>
              <a:rPr lang="ru-RU" b="1" dirty="0">
                <a:solidFill>
                  <a:srgbClr val="FF9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10 %</a:t>
            </a:r>
          </a:p>
          <a:p>
            <a:pPr marL="0" indent="0" algn="just">
              <a:buNone/>
            </a:pPr>
            <a:endParaRPr lang="ru-RU" sz="1800" b="1" dirty="0">
              <a:solidFill>
                <a:srgbClr val="953B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953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Подъемные выплаты участковым врачам, фельдшерам первые 3 месяца по </a:t>
            </a:r>
            <a:r>
              <a:rPr lang="ru-RU" b="1" dirty="0">
                <a:solidFill>
                  <a:srgbClr val="FF9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тыс. руб.</a:t>
            </a:r>
          </a:p>
          <a:p>
            <a:pPr marL="0" indent="0" algn="just">
              <a:buNone/>
            </a:pPr>
            <a:endParaRPr lang="ru-RU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953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программа по привлечению в первичное звено здравоохранения г. Салават: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953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>
                <a:solidFill>
                  <a:srgbClr val="953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800" b="1" dirty="0">
                <a:solidFill>
                  <a:srgbClr val="953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здоровья населения городского округа город Салават РБ</a:t>
            </a:r>
            <a:r>
              <a:rPr lang="en-US" sz="1800" b="1" dirty="0">
                <a:solidFill>
                  <a:srgbClr val="953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800" b="1" dirty="0">
                <a:solidFill>
                  <a:srgbClr val="953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solidFill>
                  <a:srgbClr val="FF9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тыс. руб.</a:t>
            </a:r>
          </a:p>
          <a:p>
            <a:pPr marL="0" indent="0" algn="ctr">
              <a:buNone/>
            </a:pPr>
            <a:endParaRPr lang="ru-RU" sz="1800" dirty="0">
              <a:solidFill>
                <a:srgbClr val="953B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953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врачам служебного жилья и денежной компенсации за аренду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04015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93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Социальное благополучие специалистов</a:t>
            </a:r>
            <a:endParaRPr lang="ru-RU" dirty="0">
              <a:solidFill>
                <a:srgbClr val="9937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97141" y="1538344"/>
            <a:ext cx="3350114" cy="2343371"/>
          </a:xfrm>
          <a:prstGeom prst="roundRect">
            <a:avLst/>
          </a:prstGeom>
          <a:solidFill>
            <a:srgbClr val="9A96E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Бесплатные путевки на санаторно-курортное лечение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54295" y="1538344"/>
            <a:ext cx="3420933" cy="2343371"/>
          </a:xfrm>
          <a:prstGeom prst="roundRect">
            <a:avLst/>
          </a:prstGeom>
          <a:solidFill>
            <a:srgbClr val="9A96E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направление детей сотрудников в детские санатории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1925" y="1538343"/>
            <a:ext cx="3405692" cy="2343371"/>
          </a:xfrm>
          <a:prstGeom prst="roundRect">
            <a:avLst>
              <a:gd name="adj" fmla="val 25269"/>
            </a:avLst>
          </a:prstGeom>
          <a:solidFill>
            <a:srgbClr val="9A96E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Выделение первоочередных мест в детских образовательных учреждениях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0396" y="4109421"/>
            <a:ext cx="3178886" cy="2475605"/>
          </a:xfrm>
          <a:prstGeom prst="roundRect">
            <a:avLst/>
          </a:prstGeom>
          <a:solidFill>
            <a:srgbClr val="9A96E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Льготное посещение спортивных секций, бассейна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66268" y="4109421"/>
            <a:ext cx="2893807" cy="2474260"/>
          </a:xfrm>
          <a:prstGeom prst="roundRect">
            <a:avLst/>
          </a:prstGeom>
          <a:solidFill>
            <a:srgbClr val="9A96E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Скидки на туристические путевки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4951" y="4109421"/>
            <a:ext cx="2974494" cy="2474260"/>
          </a:xfrm>
          <a:prstGeom prst="roundRect">
            <a:avLst/>
          </a:prstGeom>
          <a:solidFill>
            <a:srgbClr val="9A96E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</a:t>
            </a:r>
          </a:p>
        </p:txBody>
      </p:sp>
      <p:pic>
        <p:nvPicPr>
          <p:cNvPr id="11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44" y="1044482"/>
            <a:ext cx="2268797" cy="6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28" y="3881715"/>
            <a:ext cx="2025711" cy="9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2"/>
          <a:stretch>
            <a:fillRect/>
          </a:stretch>
        </p:blipFill>
        <p:spPr bwMode="auto">
          <a:xfrm>
            <a:off x="7279828" y="3881715"/>
            <a:ext cx="1134854" cy="99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795" y="807729"/>
            <a:ext cx="1750280" cy="111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35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18448" y="301824"/>
            <a:ext cx="11873552" cy="1152146"/>
            <a:chOff x="0" y="1771532"/>
            <a:chExt cx="11764369" cy="115214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1532"/>
              <a:ext cx="11764369" cy="115214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10" y="2044327"/>
              <a:ext cx="1224035" cy="507804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61" y="607656"/>
            <a:ext cx="653772" cy="6154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1930" y="376752"/>
            <a:ext cx="8386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БОЛЬНИЦА г. САЛАВАТ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нас можно узнать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BAF95DE7-3DD5-296E-66F2-7C3127ECCE0E}"/>
              </a:ext>
            </a:extLst>
          </p:cNvPr>
          <p:cNvSpPr txBox="1">
            <a:spLocks/>
          </p:cNvSpPr>
          <p:nvPr/>
        </p:nvSpPr>
        <p:spPr>
          <a:xfrm>
            <a:off x="-134039" y="1453559"/>
            <a:ext cx="7422625" cy="4615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rgbClr val="FF9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КОНТАКТЫ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94A2F8A-5C33-DD3F-116D-B9FD23F7C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8" y="1993647"/>
            <a:ext cx="1743075" cy="17430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A748C3-7176-0C49-C4EC-E208F108E2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28" y="2041721"/>
            <a:ext cx="1665352" cy="16653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BA7063B-51B5-1E40-69F4-4921600734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80" y="2032508"/>
            <a:ext cx="1665351" cy="1665351"/>
          </a:xfrm>
          <a:prstGeom prst="rect">
            <a:avLst/>
          </a:prstGeom>
        </p:spPr>
      </p:pic>
      <p:sp>
        <p:nvSpPr>
          <p:cNvPr id="19" name="Заголовок 16">
            <a:extLst>
              <a:ext uri="{FF2B5EF4-FFF2-40B4-BE49-F238E27FC236}">
                <a16:creationId xmlns:a16="http://schemas.microsoft.com/office/drawing/2014/main" id="{ED23F32D-3F35-0934-6BF0-13DD98505646}"/>
              </a:ext>
            </a:extLst>
          </p:cNvPr>
          <p:cNvSpPr txBox="1">
            <a:spLocks/>
          </p:cNvSpPr>
          <p:nvPr/>
        </p:nvSpPr>
        <p:spPr>
          <a:xfrm>
            <a:off x="2157853" y="3816499"/>
            <a:ext cx="3705535" cy="90421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ru-RU" sz="1800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Страницы в контакте </a:t>
            </a:r>
            <a:endParaRPr lang="ru-RU" sz="11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vk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.</a:t>
            </a:r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com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id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767863368</a:t>
            </a:r>
            <a:endParaRPr lang="ru-RU" sz="11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https://vk.com/gbsalavat</a:t>
            </a:r>
            <a:endParaRPr lang="ru-RU" sz="11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F97C67-5CF4-6599-C78D-753DBEFD70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93" y="3916183"/>
            <a:ext cx="704850" cy="7048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276BE0-A6BD-17BC-F5F3-4FAFD205A4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93" y="4758217"/>
            <a:ext cx="772160" cy="772160"/>
          </a:xfrm>
          <a:prstGeom prst="rect">
            <a:avLst/>
          </a:prstGeom>
        </p:spPr>
      </p:pic>
      <p:sp>
        <p:nvSpPr>
          <p:cNvPr id="22" name="Заголовок 16">
            <a:extLst>
              <a:ext uri="{FF2B5EF4-FFF2-40B4-BE49-F238E27FC236}">
                <a16:creationId xmlns:a16="http://schemas.microsoft.com/office/drawing/2014/main" id="{4E93A2CD-3A7E-963E-81F7-C08704AD0E52}"/>
              </a:ext>
            </a:extLst>
          </p:cNvPr>
          <p:cNvSpPr txBox="1">
            <a:spLocks/>
          </p:cNvSpPr>
          <p:nvPr/>
        </p:nvSpPr>
        <p:spPr>
          <a:xfrm>
            <a:off x="2203466" y="4854800"/>
            <a:ext cx="2874010" cy="66675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ru-RU" sz="1800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Страница в телеграмм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://</a:t>
            </a:r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t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.</a:t>
            </a:r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me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/</a:t>
            </a:r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gb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_</a:t>
            </a:r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salavat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17473CA-E90E-85F2-1850-8C150A5CA8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67" y="5804965"/>
            <a:ext cx="751840" cy="706755"/>
          </a:xfrm>
          <a:prstGeom prst="rect">
            <a:avLst/>
          </a:prstGeom>
        </p:spPr>
      </p:pic>
      <p:sp>
        <p:nvSpPr>
          <p:cNvPr id="24" name="Заголовок 16">
            <a:extLst>
              <a:ext uri="{FF2B5EF4-FFF2-40B4-BE49-F238E27FC236}">
                <a16:creationId xmlns:a16="http://schemas.microsoft.com/office/drawing/2014/main" id="{74CCF8E3-BAD6-37A0-18CB-E385DB0DED12}"/>
              </a:ext>
            </a:extLst>
          </p:cNvPr>
          <p:cNvSpPr txBox="1">
            <a:spLocks/>
          </p:cNvSpPr>
          <p:nvPr/>
        </p:nvSpPr>
        <p:spPr>
          <a:xfrm>
            <a:off x="2157853" y="5794176"/>
            <a:ext cx="3848100" cy="7620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ru-RU" sz="1800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Страница в одноклассниках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://</a:t>
            </a:r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clck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.</a:t>
            </a:r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ru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/34</a:t>
            </a:r>
            <a:r>
              <a:rPr lang="en-US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eKB</a:t>
            </a:r>
            <a:r>
              <a:rPr lang="ru-RU" sz="1800" b="1" u="sng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9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FC5806-0820-7FA5-B0FE-F5C732FFE16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/>
          <a:stretch/>
        </p:blipFill>
        <p:spPr>
          <a:xfrm>
            <a:off x="6880720" y="2733773"/>
            <a:ext cx="5033461" cy="39297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7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312657"/>
              </p:ext>
            </p:extLst>
          </p:nvPr>
        </p:nvGraphicFramePr>
        <p:xfrm>
          <a:off x="279699" y="1624405"/>
          <a:ext cx="11252499" cy="476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202043"/>
              </p:ext>
            </p:extLst>
          </p:nvPr>
        </p:nvGraphicFramePr>
        <p:xfrm>
          <a:off x="5884433" y="1366221"/>
          <a:ext cx="6307566" cy="510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18448" y="301824"/>
            <a:ext cx="11873552" cy="1152146"/>
            <a:chOff x="0" y="1771532"/>
            <a:chExt cx="11764369" cy="115214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1532"/>
              <a:ext cx="11764369" cy="115214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10" y="2044327"/>
              <a:ext cx="1224035" cy="507804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61" y="607656"/>
            <a:ext cx="653772" cy="6154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36251" y="376752"/>
            <a:ext cx="827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БОЛЬНИЦА г.САЛАВАТ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 уже выбрали:</a:t>
            </a:r>
          </a:p>
        </p:txBody>
      </p:sp>
    </p:spTree>
    <p:extLst>
      <p:ext uri="{BB962C8B-B14F-4D97-AF65-F5344CB8AC3E}">
        <p14:creationId xmlns:p14="http://schemas.microsoft.com/office/powerpoint/2010/main" val="8052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18448" y="301824"/>
            <a:ext cx="11873552" cy="1152146"/>
            <a:chOff x="0" y="1771532"/>
            <a:chExt cx="11764369" cy="115214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1532"/>
              <a:ext cx="11764369" cy="115214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10" y="2044327"/>
              <a:ext cx="1224035" cy="507804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61" y="607656"/>
            <a:ext cx="653772" cy="6154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5563" y="259134"/>
            <a:ext cx="66294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САЛАВАТ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ГОРОД, В КОТОРОМ ХОЧЕТСЯ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F325CF-FC00-7C6C-CEC6-590533E4E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158" y="1496660"/>
            <a:ext cx="4909880" cy="3267798"/>
          </a:xfrm>
          <a:prstGeom prst="round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F55430C-234E-0296-E8AD-EAD6170FE6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6" y="1563708"/>
            <a:ext cx="4938349" cy="3267798"/>
          </a:xfrm>
          <a:prstGeom prst="round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49D058-C0A4-0148-47B5-6D0B6126F1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1"/>
          <a:stretch/>
        </p:blipFill>
        <p:spPr>
          <a:xfrm>
            <a:off x="8415871" y="4387620"/>
            <a:ext cx="3490245" cy="2400676"/>
          </a:xfrm>
          <a:prstGeom prst="round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08406A4-96E6-BC59-CC8C-4F02E62490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07" y="4387622"/>
            <a:ext cx="3310389" cy="2339342"/>
          </a:xfrm>
          <a:prstGeom prst="round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1D1AB22-66A7-B1B5-CA0C-5AB2921CEEF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3"/>
          <a:stretch/>
        </p:blipFill>
        <p:spPr>
          <a:xfrm>
            <a:off x="495570" y="4387620"/>
            <a:ext cx="3546506" cy="233934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26194" y="2991967"/>
            <a:ext cx="11520947" cy="10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6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02706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247</Words>
  <Application>Microsoft Office PowerPoint</Application>
  <PresentationFormat>Широкоэкранный</PresentationFormat>
  <Paragraphs>53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Социальное благополучие специалистов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jss913@yandex.ru</dc:creator>
  <cp:lastModifiedBy>Admin</cp:lastModifiedBy>
  <cp:revision>70</cp:revision>
  <dcterms:created xsi:type="dcterms:W3CDTF">2024-03-25T08:04:24Z</dcterms:created>
  <dcterms:modified xsi:type="dcterms:W3CDTF">2024-03-29T04:45:21Z</dcterms:modified>
</cp:coreProperties>
</file>