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2" r:id="rId3"/>
    <p:sldId id="267" r:id="rId4"/>
    <p:sldId id="266" r:id="rId5"/>
    <p:sldId id="264" r:id="rId6"/>
    <p:sldId id="265" r:id="rId7"/>
    <p:sldId id="263" r:id="rId8"/>
    <p:sldId id="261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9F3AFE"/>
    <a:srgbClr val="009746"/>
    <a:srgbClr val="FF9F00"/>
    <a:srgbClr val="28B4FF"/>
    <a:srgbClr val="00FFFF"/>
    <a:srgbClr val="401B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E8E5-794C-4672-910B-59DEEA62E46C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5F6B-57C8-4879-8336-A0E942B99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85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E8E5-794C-4672-910B-59DEEA62E46C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5F6B-57C8-4879-8336-A0E942B99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668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E8E5-794C-4672-910B-59DEEA62E46C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5F6B-57C8-4879-8336-A0E942B99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171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E8E5-794C-4672-910B-59DEEA62E46C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5F6B-57C8-4879-8336-A0E942B99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71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E8E5-794C-4672-910B-59DEEA62E46C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5F6B-57C8-4879-8336-A0E942B99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553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E8E5-794C-4672-910B-59DEEA62E46C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5F6B-57C8-4879-8336-A0E942B99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206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E8E5-794C-4672-910B-59DEEA62E46C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5F6B-57C8-4879-8336-A0E942B99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210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E8E5-794C-4672-910B-59DEEA62E46C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5F6B-57C8-4879-8336-A0E942B99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883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E8E5-794C-4672-910B-59DEEA62E46C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5F6B-57C8-4879-8336-A0E942B99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200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E8E5-794C-4672-910B-59DEEA62E46C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5F6B-57C8-4879-8336-A0E942B99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256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E8E5-794C-4672-910B-59DEEA62E46C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5F6B-57C8-4879-8336-A0E942B99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756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9E8E5-794C-4672-910B-59DEEA62E46C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D5F6B-57C8-4879-8336-A0E942B99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523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" y="3957197"/>
            <a:ext cx="4054381" cy="289862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7" y="4212027"/>
            <a:ext cx="3885449" cy="262389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421117" y="5089219"/>
            <a:ext cx="2032112" cy="150965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56073" y="5315171"/>
            <a:ext cx="1763793" cy="1280940"/>
          </a:xfrm>
          <a:prstGeom prst="rect">
            <a:avLst/>
          </a:prstGeom>
        </p:spPr>
      </p:pic>
      <p:sp>
        <p:nvSpPr>
          <p:cNvPr id="33" name="Скругленный прямоугольник 32"/>
          <p:cNvSpPr/>
          <p:nvPr/>
        </p:nvSpPr>
        <p:spPr>
          <a:xfrm>
            <a:off x="5755346" y="4066394"/>
            <a:ext cx="5725320" cy="2431229"/>
          </a:xfrm>
          <a:prstGeom prst="roundRect">
            <a:avLst/>
          </a:prstGeom>
          <a:blipFill dpi="0" rotWithShape="1">
            <a:blip r:embed="rId6">
              <a:alphaModFix amt="6000"/>
            </a:blip>
            <a:srcRect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9287"/>
            <a:ext cx="11994776" cy="11614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611" y="364090"/>
            <a:ext cx="739752" cy="462345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0" y="1091735"/>
            <a:ext cx="11873552" cy="1152146"/>
            <a:chOff x="0" y="1771532"/>
            <a:chExt cx="11764369" cy="1152146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0" y="1771532"/>
              <a:ext cx="11764369" cy="1152146"/>
              <a:chOff x="0" y="1771532"/>
              <a:chExt cx="11764369" cy="1152146"/>
            </a:xfrm>
          </p:grpSpPr>
          <p:pic>
            <p:nvPicPr>
              <p:cNvPr id="9" name="Рисунок 8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771532"/>
                <a:ext cx="11764369" cy="1152146"/>
              </a:xfrm>
              <a:prstGeom prst="rect">
                <a:avLst/>
              </a:prstGeom>
            </p:spPr>
          </p:pic>
          <p:pic>
            <p:nvPicPr>
              <p:cNvPr id="10" name="Рисунок 9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8110" y="2044327"/>
                <a:ext cx="1224035" cy="507804"/>
              </a:xfrm>
              <a:prstGeom prst="rect">
                <a:avLst/>
              </a:prstGeom>
            </p:spPr>
          </p:pic>
        </p:grp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8363" y="1977508"/>
              <a:ext cx="6602227" cy="740193"/>
            </a:xfrm>
            <a:prstGeom prst="rect">
              <a:avLst/>
            </a:prstGeom>
          </p:spPr>
        </p:pic>
      </p:grp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39413" y="150531"/>
            <a:ext cx="11520947" cy="61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180" tIns="45582" rIns="91180" bIns="45582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defTabSz="1218401" eaLnBrk="1" hangingPunct="1">
              <a:lnSpc>
                <a:spcPct val="90000"/>
              </a:lnSpc>
              <a:defRPr/>
            </a:pPr>
            <a:endParaRPr lang="ru-RU" sz="1900" b="1" cap="all" dirty="0">
              <a:solidFill>
                <a:srgbClr val="4F81BD">
                  <a:lumMod val="50000"/>
                </a:srgbClr>
              </a:solidFill>
              <a:latin typeface="Arial" charset="0"/>
            </a:endParaRPr>
          </a:p>
          <a:p>
            <a:pPr algn="ctr" defTabSz="1218401" eaLnBrk="1" hangingPunct="1">
              <a:lnSpc>
                <a:spcPct val="90000"/>
              </a:lnSpc>
              <a:defRPr/>
            </a:pPr>
            <a:r>
              <a:rPr lang="ru-RU" sz="1900" b="1" cap="all" dirty="0">
                <a:solidFill>
                  <a:srgbClr val="4F81BD">
                    <a:lumMod val="50000"/>
                  </a:srgbClr>
                </a:solidFill>
                <a:latin typeface="Arial" charset="0"/>
              </a:rPr>
              <a:t>Министерство здравоохранения Республики Башкортостан</a:t>
            </a:r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331925" y="2925979"/>
            <a:ext cx="11520947" cy="953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180" tIns="45582" rIns="91180" bIns="45582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/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Наставничество как элемент долгосрочного сотрудничества медицинской организации и молодого специалиста</a:t>
            </a:r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6301229" y="4212027"/>
            <a:ext cx="4875968" cy="1076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180" tIns="45582" rIns="91180" bIns="45582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defTabSz="1218401" eaLnBrk="1" hangingPunct="1">
              <a:defRPr/>
            </a:pP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Усманова Надежда Валерьевна </a:t>
            </a:r>
          </a:p>
        </p:txBody>
      </p:sp>
      <p:sp>
        <p:nvSpPr>
          <p:cNvPr id="32" name="Text Box 10"/>
          <p:cNvSpPr txBox="1">
            <a:spLocks noChangeArrowheads="1"/>
          </p:cNvSpPr>
          <p:nvPr/>
        </p:nvSpPr>
        <p:spPr bwMode="auto">
          <a:xfrm>
            <a:off x="6376534" y="5310579"/>
            <a:ext cx="4671572" cy="101538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180" tIns="45582" rIns="91180" bIns="45582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defTabSz="1218401" eaLnBrk="1" hangingPunct="1">
              <a:defRPr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Специалист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 труду филиала ГКУ РЦЗН по Октябрьскому району города Уфы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752" y="1297711"/>
            <a:ext cx="653772" cy="6154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78" y="194107"/>
            <a:ext cx="861534" cy="79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81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" y="5539188"/>
            <a:ext cx="1841606" cy="13166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" y="5723069"/>
            <a:ext cx="1663837" cy="11236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00FF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135"/>
            <a:ext cx="11873552" cy="115214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17440" y="519599"/>
            <a:ext cx="106561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kern="1000" dirty="0">
                <a:solidFill>
                  <a:schemeClr val="bg1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СИСТЕМА НАСТАВНИЧЕСТВА </a:t>
            </a:r>
          </a:p>
          <a:p>
            <a:pPr algn="ctr"/>
            <a:r>
              <a:rPr lang="ru-RU" sz="3200" b="1" kern="1000" spc="300" dirty="0">
                <a:solidFill>
                  <a:schemeClr val="bg1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В ОРГАНИЗАЦИИ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1797054" y="1902676"/>
            <a:ext cx="9377969" cy="4766683"/>
            <a:chOff x="809279" y="1763276"/>
            <a:chExt cx="8310129" cy="4614192"/>
          </a:xfrm>
        </p:grpSpPr>
        <p:sp>
          <p:nvSpPr>
            <p:cNvPr id="12" name="Параллелограмм 11"/>
            <p:cNvSpPr/>
            <p:nvPr/>
          </p:nvSpPr>
          <p:spPr>
            <a:xfrm>
              <a:off x="1534929" y="4065392"/>
              <a:ext cx="7523969" cy="938409"/>
            </a:xfrm>
            <a:prstGeom prst="parallelogram">
              <a:avLst/>
            </a:prstGeom>
            <a:solidFill>
              <a:srgbClr val="0097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Параллелограмм 12"/>
            <p:cNvSpPr/>
            <p:nvPr/>
          </p:nvSpPr>
          <p:spPr>
            <a:xfrm>
              <a:off x="1727529" y="4030545"/>
              <a:ext cx="6839330" cy="897380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Параллелограмм 13"/>
            <p:cNvSpPr/>
            <p:nvPr/>
          </p:nvSpPr>
          <p:spPr>
            <a:xfrm>
              <a:off x="1587798" y="2978862"/>
              <a:ext cx="7523969" cy="938409"/>
            </a:xfrm>
            <a:prstGeom prst="parallelogram">
              <a:avLst/>
            </a:prstGeom>
            <a:solidFill>
              <a:srgbClr val="FF9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Параллелограмм 14"/>
            <p:cNvSpPr/>
            <p:nvPr/>
          </p:nvSpPr>
          <p:spPr>
            <a:xfrm>
              <a:off x="1754463" y="2961925"/>
              <a:ext cx="6839330" cy="883565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6" name="Прямая соединительная линия 15"/>
            <p:cNvCxnSpPr/>
            <p:nvPr/>
          </p:nvCxnSpPr>
          <p:spPr>
            <a:xfrm>
              <a:off x="1154989" y="1773036"/>
              <a:ext cx="0" cy="4392000"/>
            </a:xfrm>
            <a:prstGeom prst="line">
              <a:avLst/>
            </a:prstGeom>
            <a:ln w="31750">
              <a:solidFill>
                <a:srgbClr val="A64B1F"/>
              </a:solidFill>
              <a:headEnd type="diamond" w="lg" len="lg"/>
              <a:tailEnd type="diamond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Ромб 16"/>
            <p:cNvSpPr/>
            <p:nvPr/>
          </p:nvSpPr>
          <p:spPr>
            <a:xfrm>
              <a:off x="809279" y="1989036"/>
              <a:ext cx="675831" cy="609600"/>
            </a:xfrm>
            <a:prstGeom prst="diamond">
              <a:avLst/>
            </a:prstGeom>
            <a:solidFill>
              <a:srgbClr val="28B4FF"/>
            </a:solidFill>
            <a:ln>
              <a:noFill/>
            </a:ln>
            <a:effec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latin typeface="Arial" panose="020B0604020202020204" pitchFamily="34" charset="0"/>
                  <a:ea typeface="Roboto Medium" panose="02000000000000000000" pitchFamily="2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8" name="Ромб 17"/>
            <p:cNvSpPr/>
            <p:nvPr/>
          </p:nvSpPr>
          <p:spPr>
            <a:xfrm>
              <a:off x="817073" y="3069036"/>
              <a:ext cx="675831" cy="609600"/>
            </a:xfrm>
            <a:prstGeom prst="diamond">
              <a:avLst/>
            </a:prstGeom>
            <a:solidFill>
              <a:srgbClr val="FF9F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latin typeface="Arial" panose="020B0604020202020204" pitchFamily="34" charset="0"/>
                  <a:ea typeface="Roboto Medium" panose="02000000000000000000" pitchFamily="2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9" name="Ромб 18"/>
            <p:cNvSpPr/>
            <p:nvPr/>
          </p:nvSpPr>
          <p:spPr>
            <a:xfrm>
              <a:off x="817218" y="4149036"/>
              <a:ext cx="675831" cy="609600"/>
            </a:xfrm>
            <a:prstGeom prst="diamond">
              <a:avLst/>
            </a:prstGeom>
            <a:solidFill>
              <a:srgbClr val="009746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latin typeface="Arial" panose="020B0604020202020204" pitchFamily="34" charset="0"/>
                  <a:ea typeface="Roboto Medium" panose="02000000000000000000" pitchFamily="2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0" name="Ромб 19"/>
            <p:cNvSpPr/>
            <p:nvPr/>
          </p:nvSpPr>
          <p:spPr>
            <a:xfrm>
              <a:off x="816599" y="5258215"/>
              <a:ext cx="675831" cy="609600"/>
            </a:xfrm>
            <a:prstGeom prst="diamond">
              <a:avLst/>
            </a:prstGeom>
            <a:solidFill>
              <a:srgbClr val="9F3AFE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latin typeface="Arial" panose="020B0604020202020204" pitchFamily="34" charset="0"/>
                  <a:ea typeface="Roboto Medium" panose="02000000000000000000" pitchFamily="2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982245" y="4077036"/>
              <a:ext cx="61810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>
                <a:solidFill>
                  <a:srgbClr val="31312F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054553" y="2925036"/>
              <a:ext cx="64623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>
                <a:solidFill>
                  <a:srgbClr val="31312F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3" name="Параллелограмм 22"/>
            <p:cNvSpPr/>
            <p:nvPr/>
          </p:nvSpPr>
          <p:spPr>
            <a:xfrm>
              <a:off x="1595439" y="1902302"/>
              <a:ext cx="7523969" cy="938409"/>
            </a:xfrm>
            <a:prstGeom prst="parallelogram">
              <a:avLst/>
            </a:prstGeom>
            <a:solidFill>
              <a:srgbClr val="28B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Параллелограмм 23"/>
            <p:cNvSpPr/>
            <p:nvPr/>
          </p:nvSpPr>
          <p:spPr>
            <a:xfrm>
              <a:off x="1788039" y="1867455"/>
              <a:ext cx="6839330" cy="897380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108354" y="1830965"/>
              <a:ext cx="64623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>
                <a:solidFill>
                  <a:srgbClr val="31312F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6" name="Параллелограмм 25"/>
            <p:cNvSpPr/>
            <p:nvPr/>
          </p:nvSpPr>
          <p:spPr>
            <a:xfrm>
              <a:off x="1588730" y="5188857"/>
              <a:ext cx="7523969" cy="938409"/>
            </a:xfrm>
            <a:prstGeom prst="parallelogram">
              <a:avLst/>
            </a:prstGeom>
            <a:solidFill>
              <a:srgbClr val="9F3A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Параллелограмм 26"/>
            <p:cNvSpPr/>
            <p:nvPr/>
          </p:nvSpPr>
          <p:spPr>
            <a:xfrm>
              <a:off x="1781330" y="5154010"/>
              <a:ext cx="6839330" cy="897380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992652" y="5054029"/>
              <a:ext cx="655161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ru-RU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система наставничества закрепляется локальными и нормативными документами, согласованными с  профсоюзными </a:t>
              </a:r>
              <a:r>
                <a:rPr lang="ru-RU" sz="20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организациями</a:t>
              </a:r>
            </a:p>
            <a:p>
              <a:pPr algn="just">
                <a:buFontTx/>
                <a:buChar char="-"/>
                <a:defRPr/>
              </a:pPr>
              <a:endPara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1992653" y="1763276"/>
              <a:ext cx="6551619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ru-RU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передача знаний, умений и навыков на рабочем месте от квалифицированного специалиста с опытом работы менее опытному </a:t>
              </a: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1986350" y="3173707"/>
              <a:ext cx="661473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ru-RU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наставнику выплачивается вознаграждение </a:t>
              </a: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992653" y="4107762"/>
              <a:ext cx="60480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ru-RU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организуется повышение квалификации наставника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711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" y="5539188"/>
            <a:ext cx="1841606" cy="13166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" y="5723069"/>
            <a:ext cx="1663837" cy="11236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00FF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135"/>
            <a:ext cx="11873552" cy="11521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7440" y="519599"/>
            <a:ext cx="106561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нормативно-правовые документы, регулирующие систему наставничества:</a:t>
            </a:r>
            <a:endParaRPr lang="ru-RU" sz="3200" b="1" kern="1000" spc="300" dirty="0">
              <a:solidFill>
                <a:schemeClr val="bg1"/>
              </a:solidFill>
              <a:latin typeface="Arial" panose="020B0604020202020204" pitchFamily="34" charset="0"/>
              <a:ea typeface="Roboto Black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876693" y="1634281"/>
            <a:ext cx="9996859" cy="4918691"/>
            <a:chOff x="502202" y="1172820"/>
            <a:chExt cx="8274099" cy="5274896"/>
          </a:xfrm>
        </p:grpSpPr>
        <p:sp>
          <p:nvSpPr>
            <p:cNvPr id="8" name="Параллелограмм 7"/>
            <p:cNvSpPr/>
            <p:nvPr/>
          </p:nvSpPr>
          <p:spPr>
            <a:xfrm>
              <a:off x="1139515" y="4006049"/>
              <a:ext cx="6471304" cy="1091273"/>
            </a:xfrm>
            <a:prstGeom prst="parallelogram">
              <a:avLst/>
            </a:prstGeom>
            <a:solidFill>
              <a:srgbClr val="0097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Параллелограмм 8"/>
            <p:cNvSpPr/>
            <p:nvPr/>
          </p:nvSpPr>
          <p:spPr>
            <a:xfrm>
              <a:off x="1305168" y="3965525"/>
              <a:ext cx="6351123" cy="1043560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Параллелограмм 9"/>
            <p:cNvSpPr/>
            <p:nvPr/>
          </p:nvSpPr>
          <p:spPr>
            <a:xfrm>
              <a:off x="1184986" y="2742527"/>
              <a:ext cx="6471304" cy="1091273"/>
            </a:xfrm>
            <a:prstGeom prst="parallelogram">
              <a:avLst/>
            </a:prstGeom>
            <a:solidFill>
              <a:srgbClr val="FF9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Параллелограмм 10"/>
            <p:cNvSpPr/>
            <p:nvPr/>
          </p:nvSpPr>
          <p:spPr>
            <a:xfrm>
              <a:off x="1351442" y="2721153"/>
              <a:ext cx="6350686" cy="1029172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812731" y="1340277"/>
              <a:ext cx="0" cy="5107439"/>
            </a:xfrm>
            <a:prstGeom prst="line">
              <a:avLst/>
            </a:prstGeom>
            <a:ln w="31750">
              <a:solidFill>
                <a:srgbClr val="A64B1F"/>
              </a:solidFill>
              <a:headEnd type="diamond" w="lg" len="lg"/>
              <a:tailEnd type="diamond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Ромб 12"/>
            <p:cNvSpPr/>
            <p:nvPr/>
          </p:nvSpPr>
          <p:spPr>
            <a:xfrm>
              <a:off x="502202" y="1600893"/>
              <a:ext cx="619100" cy="708901"/>
            </a:xfrm>
            <a:prstGeom prst="diamond">
              <a:avLst/>
            </a:prstGeom>
            <a:solidFill>
              <a:srgbClr val="28B4FF"/>
            </a:solidFill>
            <a:ln>
              <a:noFill/>
            </a:ln>
            <a:effec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Roboto Medium" panose="02000000000000000000" pitchFamily="2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4" name="Ромб 13"/>
            <p:cNvSpPr/>
            <p:nvPr/>
          </p:nvSpPr>
          <p:spPr>
            <a:xfrm>
              <a:off x="502202" y="2856820"/>
              <a:ext cx="619100" cy="708901"/>
            </a:xfrm>
            <a:prstGeom prst="diamond">
              <a:avLst/>
            </a:prstGeom>
            <a:solidFill>
              <a:srgbClr val="FF9F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Roboto Medium" panose="02000000000000000000" pitchFamily="2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5" name="Ромб 14"/>
            <p:cNvSpPr/>
            <p:nvPr/>
          </p:nvSpPr>
          <p:spPr>
            <a:xfrm>
              <a:off x="502202" y="4112747"/>
              <a:ext cx="619100" cy="708901"/>
            </a:xfrm>
            <a:prstGeom prst="diamond">
              <a:avLst/>
            </a:prstGeom>
            <a:solidFill>
              <a:srgbClr val="009746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Roboto Medium" panose="02000000000000000000" pitchFamily="2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6" name="Ромб 15"/>
            <p:cNvSpPr/>
            <p:nvPr/>
          </p:nvSpPr>
          <p:spPr>
            <a:xfrm>
              <a:off x="502202" y="5420074"/>
              <a:ext cx="619100" cy="708901"/>
            </a:xfrm>
            <a:prstGeom prst="diamond">
              <a:avLst/>
            </a:prstGeom>
            <a:solidFill>
              <a:srgbClr val="9F3AFE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Roboto Medium" panose="02000000000000000000" pitchFamily="2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558586" y="4020068"/>
              <a:ext cx="6007270" cy="990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Указ 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Президента РФ “О национальных целях </a:t>
              </a: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  <a:r>
                <a:rPr kumimoji="0" lang="ru-RU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стратегических 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задачах развития </a:t>
              </a: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Российской</a:t>
              </a:r>
              <a:r>
                <a:rPr lang="ru-RU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Федерации” 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от 07.05.2018</a:t>
              </a: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578771" y="2874041"/>
              <a:ext cx="5957390" cy="693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Указ 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Президента РФ “Об утверждении знака отличия </a:t>
              </a: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за наставничество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” от 02.03.2018</a:t>
              </a: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9" name="Параллелограмм 18"/>
            <p:cNvSpPr/>
            <p:nvPr/>
          </p:nvSpPr>
          <p:spPr>
            <a:xfrm>
              <a:off x="1191560" y="1490600"/>
              <a:ext cx="6471303" cy="1091273"/>
            </a:xfrm>
            <a:prstGeom prst="parallelogram">
              <a:avLst/>
            </a:prstGeom>
            <a:solidFill>
              <a:srgbClr val="28B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Параллелограмм 19"/>
            <p:cNvSpPr/>
            <p:nvPr/>
          </p:nvSpPr>
          <p:spPr>
            <a:xfrm>
              <a:off x="1357213" y="1450075"/>
              <a:ext cx="6392160" cy="1043560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67083" y="1172820"/>
              <a:ext cx="7909218" cy="429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    </a:t>
              </a: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22" name="Параллелограмм 21"/>
            <p:cNvSpPr/>
            <p:nvPr/>
          </p:nvSpPr>
          <p:spPr>
            <a:xfrm>
              <a:off x="1064857" y="5306095"/>
              <a:ext cx="6471303" cy="1091273"/>
            </a:xfrm>
            <a:prstGeom prst="parallelogram">
              <a:avLst/>
            </a:prstGeom>
            <a:solidFill>
              <a:srgbClr val="9F3A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Параллелограмм 22"/>
            <p:cNvSpPr/>
            <p:nvPr/>
          </p:nvSpPr>
          <p:spPr>
            <a:xfrm>
              <a:off x="1260991" y="5271995"/>
              <a:ext cx="6441137" cy="1043560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558586" y="5479612"/>
              <a:ext cx="5977574" cy="693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Документы 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социального партнёрства (соглашения и коллективные </a:t>
              </a: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договоры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, положения о наставничестве)</a:t>
              </a: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FDBF19E-6E11-4FF0-BBA2-9B75E97E3F7A}"/>
                </a:ext>
              </a:extLst>
            </p:cNvPr>
            <p:cNvSpPr txBox="1"/>
            <p:nvPr/>
          </p:nvSpPr>
          <p:spPr>
            <a:xfrm>
              <a:off x="1558586" y="1447652"/>
              <a:ext cx="6097704" cy="11992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ts val="1560"/>
                </a:lnSpc>
                <a:spcBef>
                  <a:spcPts val="1240"/>
                </a:spcBef>
                <a:spcAft>
                  <a:spcPts val="915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Приказ Министерство здравоохранения РФ «Об утверждении Порядка организации и проведения практической подготовки обучающихся по профессиональным образовательным программам медицинского образования, фармацевтического образования от 03.09.2013 г. № 620н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513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" y="5539188"/>
            <a:ext cx="1841606" cy="13166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" y="5723069"/>
            <a:ext cx="1663837" cy="11236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00FF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135"/>
            <a:ext cx="11873552" cy="11521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17440" y="765820"/>
            <a:ext cx="10656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Роль наставничества в организации:</a:t>
            </a:r>
            <a:endParaRPr lang="ru-RU" sz="3200" b="1" kern="1000" spc="300" dirty="0">
              <a:solidFill>
                <a:schemeClr val="bg1"/>
              </a:solidFill>
              <a:latin typeface="Arial" panose="020B0604020202020204" pitchFamily="34" charset="0"/>
              <a:ea typeface="Roboto Black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2162457" y="1661503"/>
            <a:ext cx="8537627" cy="4536000"/>
            <a:chOff x="768000" y="1629000"/>
            <a:chExt cx="6712113" cy="4536000"/>
          </a:xfrm>
        </p:grpSpPr>
        <p:sp>
          <p:nvSpPr>
            <p:cNvPr id="10" name="Параллелограмм 9"/>
            <p:cNvSpPr/>
            <p:nvPr/>
          </p:nvSpPr>
          <p:spPr>
            <a:xfrm>
              <a:off x="1371430" y="4065356"/>
              <a:ext cx="5915387" cy="938409"/>
            </a:xfrm>
            <a:prstGeom prst="parallelogram">
              <a:avLst/>
            </a:prstGeom>
            <a:solidFill>
              <a:srgbClr val="0097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араллелограмм 10"/>
            <p:cNvSpPr/>
            <p:nvPr/>
          </p:nvSpPr>
          <p:spPr>
            <a:xfrm>
              <a:off x="1522852" y="4030509"/>
              <a:ext cx="5322085" cy="897380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араллелограмм 11"/>
            <p:cNvSpPr/>
            <p:nvPr/>
          </p:nvSpPr>
          <p:spPr>
            <a:xfrm>
              <a:off x="1412995" y="2978826"/>
              <a:ext cx="5915387" cy="938409"/>
            </a:xfrm>
            <a:prstGeom prst="parallelogram">
              <a:avLst/>
            </a:prstGeom>
            <a:solidFill>
              <a:srgbClr val="FF9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араллелограмм 12"/>
            <p:cNvSpPr/>
            <p:nvPr/>
          </p:nvSpPr>
          <p:spPr>
            <a:xfrm>
              <a:off x="1628988" y="2940233"/>
              <a:ext cx="5270986" cy="880935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4" name="Прямая соединительная линия 13"/>
            <p:cNvCxnSpPr/>
            <p:nvPr/>
          </p:nvCxnSpPr>
          <p:spPr>
            <a:xfrm>
              <a:off x="1072719" y="1773000"/>
              <a:ext cx="0" cy="4392000"/>
            </a:xfrm>
            <a:prstGeom prst="line">
              <a:avLst/>
            </a:prstGeom>
            <a:ln w="31750">
              <a:solidFill>
                <a:srgbClr val="A64B1F"/>
              </a:solidFill>
              <a:headEnd type="diamond" w="lg" len="lg"/>
              <a:tailEnd type="diamond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Ромб 14"/>
            <p:cNvSpPr/>
            <p:nvPr/>
          </p:nvSpPr>
          <p:spPr>
            <a:xfrm>
              <a:off x="768000" y="1989000"/>
              <a:ext cx="603430" cy="609600"/>
            </a:xfrm>
            <a:prstGeom prst="diamond">
              <a:avLst/>
            </a:prstGeom>
            <a:solidFill>
              <a:srgbClr val="28B4FF"/>
            </a:solidFill>
            <a:ln>
              <a:noFill/>
            </a:ln>
            <a:effec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latin typeface="Arial" panose="020B0604020202020204" pitchFamily="34" charset="0"/>
                  <a:ea typeface="Roboto Medium" panose="02000000000000000000" pitchFamily="2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6" name="Ромб 15"/>
            <p:cNvSpPr/>
            <p:nvPr/>
          </p:nvSpPr>
          <p:spPr>
            <a:xfrm>
              <a:off x="768000" y="3069000"/>
              <a:ext cx="603430" cy="609600"/>
            </a:xfrm>
            <a:prstGeom prst="diamond">
              <a:avLst/>
            </a:prstGeom>
            <a:solidFill>
              <a:srgbClr val="FF9F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>
                  <a:latin typeface="Arial" panose="020B0604020202020204" pitchFamily="34" charset="0"/>
                  <a:ea typeface="Roboto Medium" panose="02000000000000000000" pitchFamily="2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7" name="Ромб 16"/>
            <p:cNvSpPr/>
            <p:nvPr/>
          </p:nvSpPr>
          <p:spPr>
            <a:xfrm>
              <a:off x="768000" y="4149000"/>
              <a:ext cx="603430" cy="609600"/>
            </a:xfrm>
            <a:prstGeom prst="diamond">
              <a:avLst/>
            </a:prstGeom>
            <a:solidFill>
              <a:srgbClr val="009746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>
                  <a:latin typeface="Arial" panose="020B0604020202020204" pitchFamily="34" charset="0"/>
                  <a:ea typeface="Roboto Medium" panose="02000000000000000000" pitchFamily="2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8" name="Ромб 17"/>
            <p:cNvSpPr/>
            <p:nvPr/>
          </p:nvSpPr>
          <p:spPr>
            <a:xfrm>
              <a:off x="768000" y="5273199"/>
              <a:ext cx="603430" cy="609600"/>
            </a:xfrm>
            <a:prstGeom prst="diamond">
              <a:avLst/>
            </a:prstGeom>
            <a:solidFill>
              <a:srgbClr val="9F3AFE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>
                  <a:latin typeface="Arial" panose="020B0604020202020204" pitchFamily="34" charset="0"/>
                  <a:ea typeface="Roboto Medium" panose="02000000000000000000" pitchFamily="2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734880" y="4286821"/>
              <a:ext cx="55061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Повысить </a:t>
              </a:r>
              <a:r>
                <a:rPr lang="ru-RU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качество подготовки персонала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317320" y="3112801"/>
              <a:ext cx="60110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Позволяет снизить текучесть кадров</a:t>
              </a:r>
            </a:p>
          </p:txBody>
        </p:sp>
        <p:sp>
          <p:nvSpPr>
            <p:cNvPr id="21" name="Параллелограмм 20"/>
            <p:cNvSpPr/>
            <p:nvPr/>
          </p:nvSpPr>
          <p:spPr>
            <a:xfrm>
              <a:off x="1419003" y="1902266"/>
              <a:ext cx="5915387" cy="938409"/>
            </a:xfrm>
            <a:prstGeom prst="parallelogram">
              <a:avLst/>
            </a:prstGeom>
            <a:solidFill>
              <a:srgbClr val="28B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араллелограмм 21"/>
            <p:cNvSpPr/>
            <p:nvPr/>
          </p:nvSpPr>
          <p:spPr>
            <a:xfrm>
              <a:off x="1570426" y="1867419"/>
              <a:ext cx="5377120" cy="897380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122401" y="1629000"/>
              <a:ext cx="6357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endParaRPr lang="ru-RU" b="1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4" name="Параллелограмм 23"/>
            <p:cNvSpPr/>
            <p:nvPr/>
          </p:nvSpPr>
          <p:spPr>
            <a:xfrm>
              <a:off x="1413728" y="5188821"/>
              <a:ext cx="5915387" cy="938409"/>
            </a:xfrm>
            <a:prstGeom prst="parallelogram">
              <a:avLst/>
            </a:prstGeom>
            <a:solidFill>
              <a:srgbClr val="9F3A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араллелограмм 24"/>
            <p:cNvSpPr/>
            <p:nvPr/>
          </p:nvSpPr>
          <p:spPr>
            <a:xfrm>
              <a:off x="1565151" y="5153974"/>
              <a:ext cx="5334822" cy="897380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734881" y="5426125"/>
              <a:ext cx="5506100" cy="382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Минимизировать </a:t>
              </a:r>
              <a:r>
                <a:rPr lang="ru-RU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экономические потери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FDBF19E-6E11-4FF0-BBA2-9B75E97E3F7A}"/>
                </a:ext>
              </a:extLst>
            </p:cNvPr>
            <p:cNvSpPr txBox="1"/>
            <p:nvPr/>
          </p:nvSpPr>
          <p:spPr>
            <a:xfrm>
              <a:off x="1734881" y="2050776"/>
              <a:ext cx="5187092" cy="5027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just">
                <a:lnSpc>
                  <a:spcPts val="1560"/>
                </a:lnSpc>
                <a:spcBef>
                  <a:spcPts val="1240"/>
                </a:spcBef>
                <a:spcAft>
                  <a:spcPts val="915"/>
                </a:spcAft>
              </a:pPr>
              <a:r>
                <a:rPr lang="ru-RU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Передача опыта наставником сокращает период адаптации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089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" y="5539188"/>
            <a:ext cx="1841606" cy="13166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" y="5723069"/>
            <a:ext cx="1663837" cy="11236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00FF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135"/>
            <a:ext cx="11873552" cy="11521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7440" y="765820"/>
            <a:ext cx="10656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Польза для наставников:</a:t>
            </a:r>
            <a:endParaRPr lang="ru-RU" sz="3200" b="1" kern="1000" spc="300" dirty="0">
              <a:solidFill>
                <a:schemeClr val="bg1"/>
              </a:solidFill>
              <a:latin typeface="Arial" panose="020B0604020202020204" pitchFamily="34" charset="0"/>
              <a:ea typeface="Roboto Black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2458864" y="1632111"/>
            <a:ext cx="8513935" cy="4536000"/>
            <a:chOff x="767999" y="1629000"/>
            <a:chExt cx="7014417" cy="4536000"/>
          </a:xfrm>
        </p:grpSpPr>
        <p:sp>
          <p:nvSpPr>
            <p:cNvPr id="8" name="Параллелограмм 7"/>
            <p:cNvSpPr/>
            <p:nvPr/>
          </p:nvSpPr>
          <p:spPr>
            <a:xfrm>
              <a:off x="1371429" y="4065356"/>
              <a:ext cx="5915387" cy="938409"/>
            </a:xfrm>
            <a:prstGeom prst="parallelogram">
              <a:avLst/>
            </a:prstGeom>
            <a:solidFill>
              <a:srgbClr val="0097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Параллелограмм 8"/>
            <p:cNvSpPr/>
            <p:nvPr/>
          </p:nvSpPr>
          <p:spPr>
            <a:xfrm>
              <a:off x="1522851" y="4030509"/>
              <a:ext cx="5377120" cy="897380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Параллелограмм 9"/>
            <p:cNvSpPr/>
            <p:nvPr/>
          </p:nvSpPr>
          <p:spPr>
            <a:xfrm>
              <a:off x="1412994" y="2978826"/>
              <a:ext cx="5915387" cy="938409"/>
            </a:xfrm>
            <a:prstGeom prst="parallelogram">
              <a:avLst/>
            </a:prstGeom>
            <a:solidFill>
              <a:srgbClr val="FF9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Параллелограмм 10"/>
            <p:cNvSpPr/>
            <p:nvPr/>
          </p:nvSpPr>
          <p:spPr>
            <a:xfrm>
              <a:off x="1605692" y="2896979"/>
              <a:ext cx="5341852" cy="909123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1072718" y="1773000"/>
              <a:ext cx="0" cy="4392000"/>
            </a:xfrm>
            <a:prstGeom prst="line">
              <a:avLst/>
            </a:prstGeom>
            <a:ln w="31750">
              <a:solidFill>
                <a:srgbClr val="A64B1F"/>
              </a:solidFill>
              <a:headEnd type="diamond" w="lg" len="lg"/>
              <a:tailEnd type="diamond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Ромб 12"/>
            <p:cNvSpPr/>
            <p:nvPr/>
          </p:nvSpPr>
          <p:spPr>
            <a:xfrm>
              <a:off x="767999" y="1989000"/>
              <a:ext cx="644988" cy="609600"/>
            </a:xfrm>
            <a:prstGeom prst="diamond">
              <a:avLst/>
            </a:prstGeom>
            <a:solidFill>
              <a:srgbClr val="28B4FF"/>
            </a:solidFill>
            <a:ln>
              <a:noFill/>
            </a:ln>
            <a:effec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Roboto Medium" panose="02000000000000000000" pitchFamily="2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4" name="Ромб 13"/>
            <p:cNvSpPr/>
            <p:nvPr/>
          </p:nvSpPr>
          <p:spPr>
            <a:xfrm>
              <a:off x="767999" y="3069000"/>
              <a:ext cx="644988" cy="609600"/>
            </a:xfrm>
            <a:prstGeom prst="diamond">
              <a:avLst/>
            </a:prstGeom>
            <a:solidFill>
              <a:srgbClr val="FF9F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Roboto Medium" panose="02000000000000000000" pitchFamily="2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5" name="Ромб 14"/>
            <p:cNvSpPr/>
            <p:nvPr/>
          </p:nvSpPr>
          <p:spPr>
            <a:xfrm>
              <a:off x="767999" y="4149000"/>
              <a:ext cx="644988" cy="609600"/>
            </a:xfrm>
            <a:prstGeom prst="diamond">
              <a:avLst/>
            </a:prstGeom>
            <a:solidFill>
              <a:srgbClr val="009746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Roboto Medium" panose="02000000000000000000" pitchFamily="2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6" name="Ромб 15"/>
            <p:cNvSpPr/>
            <p:nvPr/>
          </p:nvSpPr>
          <p:spPr>
            <a:xfrm>
              <a:off x="767999" y="5273199"/>
              <a:ext cx="644988" cy="609600"/>
            </a:xfrm>
            <a:prstGeom prst="diamond">
              <a:avLst/>
            </a:prstGeom>
            <a:solidFill>
              <a:srgbClr val="9F3AFE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Roboto Medium" panose="02000000000000000000" pitchFamily="2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748985" y="4107166"/>
              <a:ext cx="4965664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  <a:spcAft>
                  <a:spcPts val="1000"/>
                </a:spcAft>
              </a:pPr>
              <a:r>
                <a:rPr lang="ru-RU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Развитие</a:t>
              </a:r>
              <a:r>
                <a:rPr lang="ru-RU" b="1" dirty="0" smtClean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собственных навыков организации работы</a:t>
              </a:r>
              <a:endParaRPr lang="ru-RU" sz="1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122401" y="3069000"/>
              <a:ext cx="64820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     </a:t>
              </a: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9" name="Параллелограмм 18"/>
            <p:cNvSpPr/>
            <p:nvPr/>
          </p:nvSpPr>
          <p:spPr>
            <a:xfrm>
              <a:off x="1419002" y="1902266"/>
              <a:ext cx="5915387" cy="938409"/>
            </a:xfrm>
            <a:prstGeom prst="parallelogram">
              <a:avLst/>
            </a:prstGeom>
            <a:solidFill>
              <a:srgbClr val="28B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Параллелограмм 19"/>
            <p:cNvSpPr/>
            <p:nvPr/>
          </p:nvSpPr>
          <p:spPr>
            <a:xfrm>
              <a:off x="1570425" y="1867419"/>
              <a:ext cx="5377120" cy="897380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122400" y="1629000"/>
              <a:ext cx="6359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    </a:t>
              </a: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22" name="Параллелограмм 21"/>
            <p:cNvSpPr/>
            <p:nvPr/>
          </p:nvSpPr>
          <p:spPr>
            <a:xfrm>
              <a:off x="1413727" y="5188821"/>
              <a:ext cx="5915387" cy="938409"/>
            </a:xfrm>
            <a:prstGeom prst="parallelogram">
              <a:avLst/>
            </a:prstGeom>
            <a:solidFill>
              <a:srgbClr val="9F3A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Параллелограмм 22"/>
            <p:cNvSpPr/>
            <p:nvPr/>
          </p:nvSpPr>
          <p:spPr>
            <a:xfrm>
              <a:off x="1565150" y="5153974"/>
              <a:ext cx="5382394" cy="897380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748985" y="5376634"/>
              <a:ext cx="4229641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  <a:spcAft>
                  <a:spcPts val="1000"/>
                </a:spcAft>
              </a:pPr>
              <a:r>
                <a:rPr lang="ru-RU" b="1" dirty="0" smtClean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Решение </a:t>
              </a:r>
              <a:r>
                <a:rPr lang="ru-RU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типичных ежедневных задач</a:t>
              </a:r>
              <a:endParaRPr lang="ru-RU" sz="1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FDBF19E-6E11-4FF0-BBA2-9B75E97E3F7A}"/>
                </a:ext>
              </a:extLst>
            </p:cNvPr>
            <p:cNvSpPr txBox="1"/>
            <p:nvPr/>
          </p:nvSpPr>
          <p:spPr>
            <a:xfrm>
              <a:off x="1748988" y="2100592"/>
              <a:ext cx="6033428" cy="4247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  <a:spcAft>
                  <a:spcPts val="1000"/>
                </a:spcAft>
              </a:pPr>
              <a:r>
                <a:rPr lang="ru-RU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Карьерный рост</a:t>
              </a:r>
              <a:r>
                <a:rPr lang="ru-RU" b="1" dirty="0">
                  <a:solidFill>
                    <a:srgbClr val="00206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и р</a:t>
              </a:r>
              <a:r>
                <a:rPr lang="ru-RU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епутация профессионала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2059B2B-256C-42F6-A817-9B1806AB7DDA}"/>
                </a:ext>
              </a:extLst>
            </p:cNvPr>
            <p:cNvSpPr txBox="1"/>
            <p:nvPr/>
          </p:nvSpPr>
          <p:spPr>
            <a:xfrm>
              <a:off x="1748985" y="3173799"/>
              <a:ext cx="4653143" cy="4247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  <a:spcAft>
                  <a:spcPts val="1000"/>
                </a:spcAft>
              </a:pPr>
              <a:r>
                <a:rPr lang="ru-RU" b="1" dirty="0" smtClean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Признание </a:t>
              </a:r>
              <a:r>
                <a:rPr lang="ru-RU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заслуг и статуса в коллективе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406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" y="5539188"/>
            <a:ext cx="1841606" cy="13166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" y="5723069"/>
            <a:ext cx="1663837" cy="11236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00FF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135"/>
            <a:ext cx="11873552" cy="11521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7440" y="765820"/>
            <a:ext cx="10656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Польза для молодых специалистов:</a:t>
            </a:r>
            <a:endParaRPr lang="ru-RU" sz="3200" b="1" kern="1000" spc="300" dirty="0">
              <a:solidFill>
                <a:schemeClr val="bg1"/>
              </a:solidFill>
              <a:latin typeface="Arial" panose="020B0604020202020204" pitchFamily="34" charset="0"/>
              <a:ea typeface="Roboto Black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2505324" y="1634280"/>
            <a:ext cx="7841834" cy="4536000"/>
            <a:chOff x="780365" y="1632774"/>
            <a:chExt cx="6566391" cy="4536000"/>
          </a:xfrm>
        </p:grpSpPr>
        <p:sp>
          <p:nvSpPr>
            <p:cNvPr id="8" name="Параллелограмм 7"/>
            <p:cNvSpPr/>
            <p:nvPr/>
          </p:nvSpPr>
          <p:spPr>
            <a:xfrm>
              <a:off x="1383795" y="4069130"/>
              <a:ext cx="5915388" cy="938409"/>
            </a:xfrm>
            <a:prstGeom prst="parallelogram">
              <a:avLst/>
            </a:prstGeom>
            <a:solidFill>
              <a:srgbClr val="0097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Параллелограмм 8"/>
            <p:cNvSpPr/>
            <p:nvPr/>
          </p:nvSpPr>
          <p:spPr>
            <a:xfrm>
              <a:off x="1535218" y="4034283"/>
              <a:ext cx="5377121" cy="897380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Параллелограмм 9"/>
            <p:cNvSpPr/>
            <p:nvPr/>
          </p:nvSpPr>
          <p:spPr>
            <a:xfrm>
              <a:off x="1425360" y="2982600"/>
              <a:ext cx="5915388" cy="938409"/>
            </a:xfrm>
            <a:prstGeom prst="parallelogram">
              <a:avLst/>
            </a:prstGeom>
            <a:solidFill>
              <a:srgbClr val="FF9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Параллелограмм 10"/>
            <p:cNvSpPr/>
            <p:nvPr/>
          </p:nvSpPr>
          <p:spPr>
            <a:xfrm>
              <a:off x="1577517" y="2949159"/>
              <a:ext cx="5382394" cy="875783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1085084" y="1776774"/>
              <a:ext cx="0" cy="4392000"/>
            </a:xfrm>
            <a:prstGeom prst="line">
              <a:avLst/>
            </a:prstGeom>
            <a:ln w="31750">
              <a:solidFill>
                <a:srgbClr val="A64B1F"/>
              </a:solidFill>
              <a:headEnd type="diamond" w="lg" len="lg"/>
              <a:tailEnd type="diamond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Ромб 12"/>
            <p:cNvSpPr/>
            <p:nvPr/>
          </p:nvSpPr>
          <p:spPr>
            <a:xfrm>
              <a:off x="780365" y="1992774"/>
              <a:ext cx="603430" cy="609600"/>
            </a:xfrm>
            <a:prstGeom prst="diamond">
              <a:avLst/>
            </a:prstGeom>
            <a:solidFill>
              <a:srgbClr val="28B4FF"/>
            </a:solidFill>
            <a:ln>
              <a:noFill/>
            </a:ln>
            <a:effec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Roboto Medium" panose="02000000000000000000" pitchFamily="2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4" name="Ромб 13"/>
            <p:cNvSpPr/>
            <p:nvPr/>
          </p:nvSpPr>
          <p:spPr>
            <a:xfrm>
              <a:off x="780365" y="3072774"/>
              <a:ext cx="603430" cy="609600"/>
            </a:xfrm>
            <a:prstGeom prst="diamond">
              <a:avLst/>
            </a:prstGeom>
            <a:solidFill>
              <a:srgbClr val="FF9F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Roboto Medium" panose="02000000000000000000" pitchFamily="2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5" name="Ромб 14"/>
            <p:cNvSpPr/>
            <p:nvPr/>
          </p:nvSpPr>
          <p:spPr>
            <a:xfrm>
              <a:off x="780365" y="4152774"/>
              <a:ext cx="603430" cy="609600"/>
            </a:xfrm>
            <a:prstGeom prst="diamond">
              <a:avLst/>
            </a:prstGeom>
            <a:solidFill>
              <a:srgbClr val="009746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Roboto Medium" panose="02000000000000000000" pitchFamily="2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6" name="Ромб 15"/>
            <p:cNvSpPr/>
            <p:nvPr/>
          </p:nvSpPr>
          <p:spPr>
            <a:xfrm>
              <a:off x="780365" y="5276973"/>
              <a:ext cx="603430" cy="609600"/>
            </a:xfrm>
            <a:prstGeom prst="diamond">
              <a:avLst/>
            </a:prstGeom>
            <a:solidFill>
              <a:srgbClr val="9F3AFE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Roboto Medium" panose="02000000000000000000" pitchFamily="2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715668" y="4119056"/>
              <a:ext cx="4847103" cy="726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  <a:spcAft>
                  <a:spcPts val="1000"/>
                </a:spcAft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Формирование профессиональных навыков, умений и компетенций</a:t>
              </a: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134767" y="3072774"/>
              <a:ext cx="62119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     </a:t>
              </a: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9" name="Параллелограмм 18"/>
            <p:cNvSpPr/>
            <p:nvPr/>
          </p:nvSpPr>
          <p:spPr>
            <a:xfrm>
              <a:off x="1431368" y="1906040"/>
              <a:ext cx="5915388" cy="938409"/>
            </a:xfrm>
            <a:prstGeom prst="parallelogram">
              <a:avLst/>
            </a:prstGeom>
            <a:solidFill>
              <a:srgbClr val="28B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Параллелограмм 19"/>
            <p:cNvSpPr/>
            <p:nvPr/>
          </p:nvSpPr>
          <p:spPr>
            <a:xfrm>
              <a:off x="1582791" y="1871193"/>
              <a:ext cx="5377121" cy="897380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134767" y="1632774"/>
              <a:ext cx="62119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    </a:t>
              </a: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22" name="Параллелограмм 21"/>
            <p:cNvSpPr/>
            <p:nvPr/>
          </p:nvSpPr>
          <p:spPr>
            <a:xfrm>
              <a:off x="1426093" y="5192595"/>
              <a:ext cx="5915388" cy="938409"/>
            </a:xfrm>
            <a:prstGeom prst="parallelogram">
              <a:avLst/>
            </a:prstGeom>
            <a:solidFill>
              <a:srgbClr val="9F3A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Параллелограмм 22"/>
            <p:cNvSpPr/>
            <p:nvPr/>
          </p:nvSpPr>
          <p:spPr>
            <a:xfrm>
              <a:off x="1577516" y="5157748"/>
              <a:ext cx="5382395" cy="897380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739572" y="5426008"/>
              <a:ext cx="5210459" cy="394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  <a:spcAft>
                  <a:spcPts val="1000"/>
                </a:spcAft>
                <a:defRPr/>
              </a:pPr>
              <a:r>
                <a:rPr lang="ru-RU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Повышение </a:t>
              </a:r>
              <a:r>
                <a:rPr lang="ru-RU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самоуверенности и уважения к себе</a:t>
              </a: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FDBF19E-6E11-4FF0-BBA2-9B75E97E3F7A}"/>
                </a:ext>
              </a:extLst>
            </p:cNvPr>
            <p:cNvSpPr txBox="1"/>
            <p:nvPr/>
          </p:nvSpPr>
          <p:spPr>
            <a:xfrm>
              <a:off x="1700052" y="2142951"/>
              <a:ext cx="3337187" cy="3942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  <a:spcAft>
                  <a:spcPts val="1000"/>
                </a:spcAft>
                <a:defRPr/>
              </a:pPr>
              <a:r>
                <a:rPr lang="ru-RU" b="1" dirty="0">
                  <a:solidFill>
                    <a:srgbClr val="00206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Помощь на этапе адаптации</a:t>
              </a: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2059B2B-256C-42F6-A817-9B1806AB7DDA}"/>
                </a:ext>
              </a:extLst>
            </p:cNvPr>
            <p:cNvSpPr txBox="1"/>
            <p:nvPr/>
          </p:nvSpPr>
          <p:spPr>
            <a:xfrm>
              <a:off x="1715668" y="3162584"/>
              <a:ext cx="4571265" cy="3942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  <a:spcAft>
                  <a:spcPts val="1000"/>
                </a:spcAft>
                <a:defRPr/>
              </a:pPr>
              <a:r>
                <a:rPr kumimoji="0" lang="ru-RU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Поддержка </a:t>
              </a:r>
              <a:r>
                <a:rPr kumimoji="0" lang="ru-RU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профессионального развития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922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" y="5539188"/>
            <a:ext cx="1841606" cy="13166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" y="5723069"/>
            <a:ext cx="1663837" cy="11236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00FF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135"/>
            <a:ext cx="11873552" cy="11521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7440" y="765820"/>
            <a:ext cx="10656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РАБОТОДАТЕЛЯМ И ПРОФСОЮЗАМ</a:t>
            </a:r>
            <a:endParaRPr lang="ru-RU" sz="3200" b="1" kern="1000" spc="300" dirty="0">
              <a:solidFill>
                <a:schemeClr val="bg1"/>
              </a:solidFill>
              <a:latin typeface="Arial" panose="020B0604020202020204" pitchFamily="34" charset="0"/>
              <a:ea typeface="Roboto Black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2" name="Параллелограмм 11"/>
          <p:cNvSpPr/>
          <p:nvPr/>
        </p:nvSpPr>
        <p:spPr>
          <a:xfrm>
            <a:off x="1524001" y="3129908"/>
            <a:ext cx="8911419" cy="1589908"/>
          </a:xfrm>
          <a:prstGeom prst="parallelogram">
            <a:avLst/>
          </a:prstGeom>
          <a:solidFill>
            <a:srgbClr val="0097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Параллелограмм 12"/>
          <p:cNvSpPr/>
          <p:nvPr/>
        </p:nvSpPr>
        <p:spPr>
          <a:xfrm>
            <a:off x="1850316" y="3052898"/>
            <a:ext cx="7855157" cy="1488713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60925" y="3201520"/>
            <a:ext cx="68339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417"/>
              </a:spcBef>
            </a:pP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Исполнять документы социального партнёрства по развитию института наставничества 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B2460AB7-873F-441D-B81E-56854A310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7663" y="4762689"/>
            <a:ext cx="3029820" cy="201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37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" y="3957197"/>
            <a:ext cx="4054381" cy="289862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7" y="4212027"/>
            <a:ext cx="3885449" cy="262389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421117" y="5089219"/>
            <a:ext cx="2032112" cy="150965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45315" y="5315171"/>
            <a:ext cx="1763793" cy="1280940"/>
          </a:xfrm>
          <a:prstGeom prst="rect">
            <a:avLst/>
          </a:prstGeom>
        </p:spPr>
      </p:pic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331926" y="2925980"/>
            <a:ext cx="11520947" cy="522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180" tIns="45582" rIns="91180" bIns="45582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>
              <a:spcAft>
                <a:spcPts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85038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260</Words>
  <Application>Microsoft Office PowerPoint</Application>
  <PresentationFormat>Широкоэкранный</PresentationFormat>
  <Paragraphs>60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Roboto</vt:lpstr>
      <vt:lpstr>Roboto Black</vt:lpstr>
      <vt:lpstr>Roboto Medium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jss913@yandex.ru</dc:creator>
  <cp:lastModifiedBy>RePack by Diakov</cp:lastModifiedBy>
  <cp:revision>22</cp:revision>
  <dcterms:created xsi:type="dcterms:W3CDTF">2024-03-25T08:04:24Z</dcterms:created>
  <dcterms:modified xsi:type="dcterms:W3CDTF">2024-03-26T16:36:48Z</dcterms:modified>
</cp:coreProperties>
</file>