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9" r:id="rId2"/>
    <p:sldId id="274" r:id="rId3"/>
    <p:sldId id="272" r:id="rId4"/>
    <p:sldId id="267" r:id="rId5"/>
    <p:sldId id="275" r:id="rId6"/>
    <p:sldId id="282" r:id="rId7"/>
    <p:sldId id="295" r:id="rId8"/>
    <p:sldId id="284" r:id="rId9"/>
    <p:sldId id="268" r:id="rId10"/>
    <p:sldId id="291" r:id="rId11"/>
    <p:sldId id="285" r:id="rId12"/>
    <p:sldId id="286" r:id="rId13"/>
    <p:sldId id="288" r:id="rId14"/>
    <p:sldId id="287" r:id="rId15"/>
    <p:sldId id="293" r:id="rId16"/>
    <p:sldId id="289" r:id="rId17"/>
    <p:sldId id="290" r:id="rId18"/>
    <p:sldId id="292" r:id="rId19"/>
    <p:sldId id="294" r:id="rId20"/>
    <p:sldId id="273" r:id="rId21"/>
    <p:sldId id="278" r:id="rId22"/>
    <p:sldId id="296" r:id="rId2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1DB"/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-54" y="-768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Общее количество молодых специалистов</c:f>
              <c:strCache>
                <c:ptCount val="1"/>
                <c:pt idx="0">
                  <c:v>Общее количество молодых специалистов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3.62318840579719E-3"/>
                  <c:y val="-0.122582984819842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(Лист1!$B$25,Лист1!$F$25,Лист1!$J$25,Лист1!$N$25)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(Лист1!$C$26,Лист1!$G$26,Лист1!$K$26,Лист1!$O$26)</c:f>
              <c:numCache>
                <c:formatCode>General</c:formatCode>
                <c:ptCount val="4"/>
                <c:pt idx="0">
                  <c:v>39</c:v>
                </c:pt>
                <c:pt idx="1">
                  <c:v>45</c:v>
                </c:pt>
                <c:pt idx="2">
                  <c:v>44</c:v>
                </c:pt>
                <c:pt idx="3">
                  <c:v>48</c:v>
                </c:pt>
              </c:numCache>
            </c:numRef>
          </c:val>
        </c:ser>
        <c:ser>
          <c:idx val="1"/>
          <c:order val="1"/>
          <c:tx>
            <c:strRef>
              <c:f>Врачи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(Лист1!$B$25,Лист1!$F$25,Лист1!$J$25,Лист1!$N$25)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(Лист1!$D$26,Лист1!$H$26,Лист1!$L$26,Лист1!$P$26)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15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Средний меедицинский персонал</c:f>
              <c:strCache>
                <c:ptCount val="1"/>
                <c:pt idx="0">
                  <c:v>Средний меедицинский персонал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(Лист1!$B$25,Лист1!$F$25,Лист1!$J$25,Лист1!$N$25)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(Лист1!$E$26,Лист1!$I$26,Лист1!$M$26,Лист1!$Q$26)</c:f>
              <c:numCache>
                <c:formatCode>General</c:formatCode>
                <c:ptCount val="4"/>
                <c:pt idx="0">
                  <c:v>28</c:v>
                </c:pt>
                <c:pt idx="1">
                  <c:v>22</c:v>
                </c:pt>
                <c:pt idx="2">
                  <c:v>34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53440"/>
        <c:axId val="83454976"/>
      </c:barChart>
      <c:catAx>
        <c:axId val="8345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454976"/>
        <c:crosses val="autoZero"/>
        <c:auto val="1"/>
        <c:lblAlgn val="ctr"/>
        <c:lblOffset val="100"/>
        <c:noMultiLvlLbl val="0"/>
      </c:catAx>
      <c:valAx>
        <c:axId val="83454976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453440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D1ADE-7458-46A1-A0B0-DD1AE320ACF7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79B991D-AB78-4F88-95C3-F4357018F714}">
      <dgm:prSet phldrT="[Текст]" custT="1"/>
      <dgm:spPr>
        <a:solidFill>
          <a:srgbClr val="C9A1DB">
            <a:alpha val="50000"/>
          </a:srgbClr>
        </a:solidFill>
      </dgm:spPr>
      <dgm:t>
        <a:bodyPr/>
        <a:lstStyle/>
        <a:p>
          <a:r>
            <a:rPr lang="ru-RU" altLang="ru-RU" sz="2400" b="1" dirty="0" smtClean="0">
              <a:solidFill>
                <a:schemeClr val="tx1"/>
              </a:solidFill>
              <a:cs typeface="Tahoma" panose="020B0604030504040204" pitchFamily="34" charset="0"/>
            </a:rPr>
            <a:t>КАФЕДР </a:t>
          </a:r>
        </a:p>
        <a:p>
          <a:r>
            <a:rPr lang="ru-RU" altLang="ru-RU" sz="2400" b="1" cap="all" dirty="0" smtClean="0">
              <a:solidFill>
                <a:schemeClr val="tx1"/>
              </a:solidFill>
              <a:cs typeface="Tahoma" panose="020B0604030504040204" pitchFamily="34" charset="0"/>
            </a:rPr>
            <a:t>Башкирского государственного медицинского университета</a:t>
          </a:r>
          <a:endParaRPr lang="ru-RU" sz="2400" dirty="0">
            <a:solidFill>
              <a:schemeClr val="tx1"/>
            </a:solidFill>
          </a:endParaRPr>
        </a:p>
      </dgm:t>
    </dgm:pt>
    <dgm:pt modelId="{3D0866E8-1E3E-4100-943E-EF37E2A4C928}" type="parTrans" cxnId="{B413CB7E-510D-48AD-A0F5-88E9D2C4C6CA}">
      <dgm:prSet/>
      <dgm:spPr/>
      <dgm:t>
        <a:bodyPr/>
        <a:lstStyle/>
        <a:p>
          <a:endParaRPr lang="ru-RU"/>
        </a:p>
      </dgm:t>
    </dgm:pt>
    <dgm:pt modelId="{D020E5C0-F35B-4955-A603-1189C98D6EA3}" type="sibTrans" cxnId="{B413CB7E-510D-48AD-A0F5-88E9D2C4C6CA}">
      <dgm:prSet/>
      <dgm:spPr/>
      <dgm:t>
        <a:bodyPr/>
        <a:lstStyle/>
        <a:p>
          <a:endParaRPr lang="ru-RU"/>
        </a:p>
      </dgm:t>
    </dgm:pt>
    <dgm:pt modelId="{DC67E5D0-C7DA-4747-B2DD-510D223060CD}">
      <dgm:prSet phldrT="[Текст]" custT="1"/>
      <dgm:spPr>
        <a:solidFill>
          <a:srgbClr val="C9A1DB">
            <a:alpha val="50000"/>
          </a:srgbClr>
        </a:solidFill>
      </dgm:spPr>
      <dgm:t>
        <a:bodyPr/>
        <a:lstStyle/>
        <a:p>
          <a:r>
            <a:rPr lang="ru-RU" altLang="ru-RU" sz="2400" b="1" dirty="0" smtClean="0">
              <a:solidFill>
                <a:schemeClr val="tx1"/>
              </a:solidFill>
              <a:latin typeface="+mn-lt"/>
              <a:cs typeface="Tahoma" panose="020B0604030504040204" pitchFamily="34" charset="0"/>
            </a:rPr>
            <a:t>КАФЕДРЫ </a:t>
          </a:r>
        </a:p>
        <a:p>
          <a:r>
            <a:rPr lang="ru-RU" altLang="ru-RU" sz="2400" b="1" cap="all" dirty="0" smtClean="0">
              <a:solidFill>
                <a:schemeClr val="tx1"/>
              </a:solidFill>
              <a:latin typeface="+mn-lt"/>
              <a:cs typeface="Tahoma" panose="020B0604030504040204" pitchFamily="34" charset="0"/>
            </a:rPr>
            <a:t>Башкирского медицинского колледжа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8B297583-9720-4ED6-9E72-97B8D8CFA606}" type="parTrans" cxnId="{CB21D865-96F9-42B5-89F1-B3E8083F4492}">
      <dgm:prSet/>
      <dgm:spPr/>
      <dgm:t>
        <a:bodyPr/>
        <a:lstStyle/>
        <a:p>
          <a:endParaRPr lang="ru-RU"/>
        </a:p>
      </dgm:t>
    </dgm:pt>
    <dgm:pt modelId="{BC7EB1C3-DF69-4243-BB0F-1FC7CFCB5E1B}" type="sibTrans" cxnId="{CB21D865-96F9-42B5-89F1-B3E8083F4492}">
      <dgm:prSet/>
      <dgm:spPr/>
      <dgm:t>
        <a:bodyPr/>
        <a:lstStyle/>
        <a:p>
          <a:endParaRPr lang="ru-RU"/>
        </a:p>
      </dgm:t>
    </dgm:pt>
    <dgm:pt modelId="{655F09C9-0F5A-4D3A-B791-79F358B99F37}">
      <dgm:prSet phldrT="[Текст]" custT="1"/>
      <dgm:spPr>
        <a:solidFill>
          <a:srgbClr val="C9A1DB">
            <a:alpha val="50000"/>
          </a:srgbClr>
        </a:solidFill>
      </dgm:spPr>
      <dgm:t>
        <a:bodyPr/>
        <a:lstStyle/>
        <a:p>
          <a:r>
            <a:rPr lang="ru-RU" altLang="ru-RU" sz="2400" b="1" dirty="0" smtClean="0">
              <a:solidFill>
                <a:srgbClr val="FF0000"/>
              </a:solidFill>
              <a:cs typeface="Tahoma" panose="020B0604030504040204" pitchFamily="34" charset="0"/>
            </a:rPr>
            <a:t>20 </a:t>
          </a:r>
          <a:r>
            <a:rPr lang="ru-RU" altLang="ru-RU" sz="2400" b="1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Главных внештатных детских специалистов МЗ РБ</a:t>
          </a:r>
        </a:p>
        <a:p>
          <a:r>
            <a:rPr lang="ru-RU" altLang="ru-RU" sz="2400" b="1" dirty="0" smtClean="0">
              <a:solidFill>
                <a:srgbClr val="FF0000"/>
              </a:solidFill>
              <a:cs typeface="Tahoma" panose="020B0604030504040204" pitchFamily="34" charset="0"/>
            </a:rPr>
            <a:t>142  </a:t>
          </a:r>
          <a:r>
            <a:rPr lang="ru-RU" altLang="ru-RU" sz="2400" b="1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Статьи и выступления </a:t>
          </a:r>
          <a:endParaRPr lang="ru-RU" altLang="ru-RU" sz="2400" dirty="0" smtClean="0">
            <a:solidFill>
              <a:srgbClr val="4472C4">
                <a:lumMod val="50000"/>
              </a:srgbClr>
            </a:solidFill>
            <a:cs typeface="Tahoma" panose="020B0604030504040204" pitchFamily="34" charset="0"/>
          </a:endParaRPr>
        </a:p>
        <a:p>
          <a:r>
            <a:rPr lang="ru-RU" altLang="ru-RU" sz="2400" b="1" dirty="0" smtClean="0">
              <a:solidFill>
                <a:srgbClr val="FF0000"/>
              </a:solidFill>
              <a:cs typeface="Tahoma" panose="020B0604030504040204" pitchFamily="34" charset="0"/>
            </a:rPr>
            <a:t>30</a:t>
          </a:r>
          <a:r>
            <a:rPr lang="ru-RU" altLang="ru-RU" sz="2400" b="1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 Изобретений</a:t>
          </a:r>
        </a:p>
        <a:p>
          <a:r>
            <a:rPr lang="ru-RU" altLang="ru-RU" sz="2400" b="1" dirty="0" smtClean="0">
              <a:solidFill>
                <a:srgbClr val="FF0000"/>
              </a:solidFill>
              <a:cs typeface="Tahoma" panose="020B0604030504040204" pitchFamily="34" charset="0"/>
            </a:rPr>
            <a:t>45</a:t>
          </a:r>
          <a:r>
            <a:rPr lang="ru-RU" altLang="ru-RU" sz="2400" b="1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 Монографий</a:t>
          </a:r>
          <a:endParaRPr lang="ru-RU" sz="2300" dirty="0">
            <a:solidFill>
              <a:schemeClr val="tx1"/>
            </a:solidFill>
            <a:latin typeface="+mn-lt"/>
          </a:endParaRPr>
        </a:p>
      </dgm:t>
    </dgm:pt>
    <dgm:pt modelId="{48B150D0-9540-401F-8130-1B08A1218A19}" type="parTrans" cxnId="{61B501E4-96F4-4E0F-9F4C-609B2E7D3404}">
      <dgm:prSet/>
      <dgm:spPr/>
      <dgm:t>
        <a:bodyPr/>
        <a:lstStyle/>
        <a:p>
          <a:endParaRPr lang="ru-RU"/>
        </a:p>
      </dgm:t>
    </dgm:pt>
    <dgm:pt modelId="{BA574B96-B40E-43F5-BB72-0E041D1EA74F}" type="sibTrans" cxnId="{61B501E4-96F4-4E0F-9F4C-609B2E7D3404}">
      <dgm:prSet/>
      <dgm:spPr/>
      <dgm:t>
        <a:bodyPr/>
        <a:lstStyle/>
        <a:p>
          <a:endParaRPr lang="ru-RU"/>
        </a:p>
      </dgm:t>
    </dgm:pt>
    <dgm:pt modelId="{D935A557-3C96-4B6D-B816-25F097EB9E6E}" type="pres">
      <dgm:prSet presAssocID="{81BD1ADE-7458-46A1-A0B0-DD1AE320A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E92BF-8BED-49C5-9B1F-2C24EE08D3AF}" type="pres">
      <dgm:prSet presAssocID="{879B991D-AB78-4F88-95C3-F4357018F714}" presName="linNode" presStyleCnt="0"/>
      <dgm:spPr/>
    </dgm:pt>
    <dgm:pt modelId="{FB72FC97-A6D6-4B19-9FAB-3FD5A067AD65}" type="pres">
      <dgm:prSet presAssocID="{879B991D-AB78-4F88-95C3-F4357018F714}" presName="parentText" presStyleLbl="node1" presStyleIdx="0" presStyleCnt="3" custScaleX="94321" custScaleY="166999" custLinFactNeighborX="-57491" custLinFactNeighborY="49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51830-A312-482A-84B0-3AFDCD6C9FE6}" type="pres">
      <dgm:prSet presAssocID="{D020E5C0-F35B-4955-A603-1189C98D6EA3}" presName="sp" presStyleCnt="0"/>
      <dgm:spPr/>
    </dgm:pt>
    <dgm:pt modelId="{5172B21E-3882-421A-B446-75F0E4CD4442}" type="pres">
      <dgm:prSet presAssocID="{DC67E5D0-C7DA-4747-B2DD-510D223060CD}" presName="linNode" presStyleCnt="0"/>
      <dgm:spPr/>
    </dgm:pt>
    <dgm:pt modelId="{1DE8E4F5-48D2-437C-B939-D30566E33C53}" type="pres">
      <dgm:prSet presAssocID="{DC67E5D0-C7DA-4747-B2DD-510D223060CD}" presName="parentText" presStyleLbl="node1" presStyleIdx="1" presStyleCnt="3" custScaleX="94306" custScaleY="171947" custLinFactNeighborX="-60995" custLinFactNeighborY="71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6DCB-217B-416A-8D5D-E817B0FAE5ED}" type="pres">
      <dgm:prSet presAssocID="{BC7EB1C3-DF69-4243-BB0F-1FC7CFCB5E1B}" presName="sp" presStyleCnt="0"/>
      <dgm:spPr/>
    </dgm:pt>
    <dgm:pt modelId="{A2589FD8-E94E-4C2E-A131-4A94AF5253EA}" type="pres">
      <dgm:prSet presAssocID="{655F09C9-0F5A-4D3A-B791-79F358B99F37}" presName="linNode" presStyleCnt="0"/>
      <dgm:spPr/>
    </dgm:pt>
    <dgm:pt modelId="{9DB7BBBA-4B6A-4879-A893-75681DD96A8E}" type="pres">
      <dgm:prSet presAssocID="{655F09C9-0F5A-4D3A-B791-79F358B99F37}" presName="parentText" presStyleLbl="node1" presStyleIdx="2" presStyleCnt="3" custScaleX="137984" custScaleY="294882" custLinFactY="-100000" custLinFactNeighborX="63498" custLinFactNeighborY="-1874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0FE86-CE3F-4499-81EC-293E25DFEAD0}" type="presOf" srcId="{655F09C9-0F5A-4D3A-B791-79F358B99F37}" destId="{9DB7BBBA-4B6A-4879-A893-75681DD96A8E}" srcOrd="0" destOrd="0" presId="urn:microsoft.com/office/officeart/2005/8/layout/vList5"/>
    <dgm:cxn modelId="{61267ADC-F950-4773-B001-72F20B408B63}" type="presOf" srcId="{DC67E5D0-C7DA-4747-B2DD-510D223060CD}" destId="{1DE8E4F5-48D2-437C-B939-D30566E33C53}" srcOrd="0" destOrd="0" presId="urn:microsoft.com/office/officeart/2005/8/layout/vList5"/>
    <dgm:cxn modelId="{2B173E2D-3EDE-4418-96B3-D1E0B27F8F41}" type="presOf" srcId="{81BD1ADE-7458-46A1-A0B0-DD1AE320ACF7}" destId="{D935A557-3C96-4B6D-B816-25F097EB9E6E}" srcOrd="0" destOrd="0" presId="urn:microsoft.com/office/officeart/2005/8/layout/vList5"/>
    <dgm:cxn modelId="{61B501E4-96F4-4E0F-9F4C-609B2E7D3404}" srcId="{81BD1ADE-7458-46A1-A0B0-DD1AE320ACF7}" destId="{655F09C9-0F5A-4D3A-B791-79F358B99F37}" srcOrd="2" destOrd="0" parTransId="{48B150D0-9540-401F-8130-1B08A1218A19}" sibTransId="{BA574B96-B40E-43F5-BB72-0E041D1EA74F}"/>
    <dgm:cxn modelId="{CB21D865-96F9-42B5-89F1-B3E8083F4492}" srcId="{81BD1ADE-7458-46A1-A0B0-DD1AE320ACF7}" destId="{DC67E5D0-C7DA-4747-B2DD-510D223060CD}" srcOrd="1" destOrd="0" parTransId="{8B297583-9720-4ED6-9E72-97B8D8CFA606}" sibTransId="{BC7EB1C3-DF69-4243-BB0F-1FC7CFCB5E1B}"/>
    <dgm:cxn modelId="{B413CB7E-510D-48AD-A0F5-88E9D2C4C6CA}" srcId="{81BD1ADE-7458-46A1-A0B0-DD1AE320ACF7}" destId="{879B991D-AB78-4F88-95C3-F4357018F714}" srcOrd="0" destOrd="0" parTransId="{3D0866E8-1E3E-4100-943E-EF37E2A4C928}" sibTransId="{D020E5C0-F35B-4955-A603-1189C98D6EA3}"/>
    <dgm:cxn modelId="{B67D6BAF-D6FD-48E1-91B9-7046BF661686}" type="presOf" srcId="{879B991D-AB78-4F88-95C3-F4357018F714}" destId="{FB72FC97-A6D6-4B19-9FAB-3FD5A067AD65}" srcOrd="0" destOrd="0" presId="urn:microsoft.com/office/officeart/2005/8/layout/vList5"/>
    <dgm:cxn modelId="{F40A1EC0-D88A-4C17-A232-5A2537930233}" type="presParOf" srcId="{D935A557-3C96-4B6D-B816-25F097EB9E6E}" destId="{696E92BF-8BED-49C5-9B1F-2C24EE08D3AF}" srcOrd="0" destOrd="0" presId="urn:microsoft.com/office/officeart/2005/8/layout/vList5"/>
    <dgm:cxn modelId="{D2DDAE46-E21A-49AE-A19A-58752F7DB22A}" type="presParOf" srcId="{696E92BF-8BED-49C5-9B1F-2C24EE08D3AF}" destId="{FB72FC97-A6D6-4B19-9FAB-3FD5A067AD65}" srcOrd="0" destOrd="0" presId="urn:microsoft.com/office/officeart/2005/8/layout/vList5"/>
    <dgm:cxn modelId="{80F6AF67-26DC-44C9-847E-B1F38DCE6E22}" type="presParOf" srcId="{D935A557-3C96-4B6D-B816-25F097EB9E6E}" destId="{E9651830-A312-482A-84B0-3AFDCD6C9FE6}" srcOrd="1" destOrd="0" presId="urn:microsoft.com/office/officeart/2005/8/layout/vList5"/>
    <dgm:cxn modelId="{131A016C-DD80-4762-95C5-6AF38A963A34}" type="presParOf" srcId="{D935A557-3C96-4B6D-B816-25F097EB9E6E}" destId="{5172B21E-3882-421A-B446-75F0E4CD4442}" srcOrd="2" destOrd="0" presId="urn:microsoft.com/office/officeart/2005/8/layout/vList5"/>
    <dgm:cxn modelId="{88494587-3AD5-42D0-BFD7-7A29418B6BCF}" type="presParOf" srcId="{5172B21E-3882-421A-B446-75F0E4CD4442}" destId="{1DE8E4F5-48D2-437C-B939-D30566E33C53}" srcOrd="0" destOrd="0" presId="urn:microsoft.com/office/officeart/2005/8/layout/vList5"/>
    <dgm:cxn modelId="{D3B3E027-7440-4580-8180-2AE9F874DCF3}" type="presParOf" srcId="{D935A557-3C96-4B6D-B816-25F097EB9E6E}" destId="{A0B76DCB-217B-416A-8D5D-E817B0FAE5ED}" srcOrd="3" destOrd="0" presId="urn:microsoft.com/office/officeart/2005/8/layout/vList5"/>
    <dgm:cxn modelId="{73A388D1-D1A0-403A-8D66-502C5F54EF45}" type="presParOf" srcId="{D935A557-3C96-4B6D-B816-25F097EB9E6E}" destId="{A2589FD8-E94E-4C2E-A131-4A94AF5253EA}" srcOrd="4" destOrd="0" presId="urn:microsoft.com/office/officeart/2005/8/layout/vList5"/>
    <dgm:cxn modelId="{D00531E6-B058-42BF-A617-88B909EEF1A7}" type="presParOf" srcId="{A2589FD8-E94E-4C2E-A131-4A94AF5253EA}" destId="{9DB7BBBA-4B6A-4879-A893-75681DD96A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5963C-D70E-48EC-999F-1B5853640322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C4B26E1-6E14-4087-909B-C82CC566B212}">
      <dgm:prSet custT="1"/>
      <dgm:spPr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Работа с высшими и средними профессиональными заведениями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36002CB-EC86-4762-B354-82FDCE732B09}" type="parTrans" cxnId="{F7759D1A-1C1C-4257-941D-503C10EC055D}">
      <dgm:prSet/>
      <dgm:spPr/>
      <dgm:t>
        <a:bodyPr/>
        <a:lstStyle/>
        <a:p>
          <a:endParaRPr lang="ru-RU"/>
        </a:p>
      </dgm:t>
    </dgm:pt>
    <dgm:pt modelId="{CDFD59B1-9A49-4C09-99B4-2755E7E9C384}" type="sibTrans" cxnId="{F7759D1A-1C1C-4257-941D-503C10EC055D}">
      <dgm:prSet/>
      <dgm:spPr/>
      <dgm:t>
        <a:bodyPr/>
        <a:lstStyle/>
        <a:p>
          <a:endParaRPr lang="ru-RU"/>
        </a:p>
      </dgm:t>
    </dgm:pt>
    <dgm:pt modelId="{AB14ABCD-9E65-4D7D-95DB-7E846CFB85E3}">
      <dgm:prSet custT="1"/>
      <dgm:spPr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pPr algn="ctr" rtl="0"/>
          <a:r>
            <a:rPr lang="ru-RU" sz="2400" b="1" dirty="0" err="1" smtClean="0">
              <a:solidFill>
                <a:schemeClr val="tx1"/>
              </a:solidFill>
              <a:latin typeface="+mn-lt"/>
            </a:rPr>
            <a:t>Профориентационная</a:t>
          </a:r>
          <a:r>
            <a:rPr lang="ru-RU" sz="2400" b="1" dirty="0" smtClean="0">
              <a:solidFill>
                <a:schemeClr val="tx1"/>
              </a:solidFill>
              <a:latin typeface="+mn-lt"/>
            </a:rPr>
            <a:t> работа </a:t>
          </a:r>
          <a:endParaRPr lang="ru-RU" sz="2400" b="1" dirty="0">
            <a:solidFill>
              <a:schemeClr val="tx1"/>
            </a:solidFill>
            <a:latin typeface="+mn-lt"/>
          </a:endParaRPr>
        </a:p>
      </dgm:t>
    </dgm:pt>
    <dgm:pt modelId="{822C325D-44A8-400E-BBE6-735575F34F74}" type="parTrans" cxnId="{BE2244F4-DA52-4148-A5F5-B1DA6D0051D9}">
      <dgm:prSet/>
      <dgm:spPr/>
      <dgm:t>
        <a:bodyPr/>
        <a:lstStyle/>
        <a:p>
          <a:endParaRPr lang="ru-RU"/>
        </a:p>
      </dgm:t>
    </dgm:pt>
    <dgm:pt modelId="{5DA8756E-3D6A-4324-8B6D-91B1DAF2C11A}" type="sibTrans" cxnId="{BE2244F4-DA52-4148-A5F5-B1DA6D0051D9}">
      <dgm:prSet/>
      <dgm:spPr/>
      <dgm:t>
        <a:bodyPr/>
        <a:lstStyle/>
        <a:p>
          <a:endParaRPr lang="ru-RU"/>
        </a:p>
      </dgm:t>
    </dgm:pt>
    <dgm:pt modelId="{FA61DF5B-5BC3-47BF-BD3D-364B48F5F919}">
      <dgm:prSet custT="1"/>
      <dgm:spPr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Практика </a:t>
          </a:r>
          <a:endParaRPr lang="ru-RU" sz="2400" b="1" dirty="0">
            <a:solidFill>
              <a:schemeClr val="tx1"/>
            </a:solidFill>
            <a:latin typeface="+mn-lt"/>
          </a:endParaRPr>
        </a:p>
      </dgm:t>
    </dgm:pt>
    <dgm:pt modelId="{C9BD8B80-52A6-4F37-AC33-96253AC5E443}" type="parTrans" cxnId="{E1C92737-FB81-4855-AC2B-A34E584EB5DF}">
      <dgm:prSet/>
      <dgm:spPr/>
      <dgm:t>
        <a:bodyPr/>
        <a:lstStyle/>
        <a:p>
          <a:endParaRPr lang="ru-RU"/>
        </a:p>
      </dgm:t>
    </dgm:pt>
    <dgm:pt modelId="{CFC95E73-3D38-4031-8D63-EF13DE562B62}" type="sibTrans" cxnId="{E1C92737-FB81-4855-AC2B-A34E584EB5DF}">
      <dgm:prSet/>
      <dgm:spPr/>
      <dgm:t>
        <a:bodyPr/>
        <a:lstStyle/>
        <a:p>
          <a:endParaRPr lang="ru-RU"/>
        </a:p>
      </dgm:t>
    </dgm:pt>
    <dgm:pt modelId="{A966ECBC-8CD2-4EA8-A1D0-AFB32F8FA114}">
      <dgm:prSet custT="1"/>
      <dgm:spPr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2300" b="1" dirty="0" smtClean="0">
              <a:solidFill>
                <a:schemeClr val="tx1"/>
              </a:solidFill>
              <a:latin typeface="+mn-lt"/>
            </a:rPr>
            <a:t>Участие в </a:t>
          </a:r>
          <a:r>
            <a:rPr lang="ru-RU" sz="2400" b="1" dirty="0" smtClean="0">
              <a:solidFill>
                <a:schemeClr val="tx1"/>
              </a:solidFill>
              <a:latin typeface="+mn-lt"/>
            </a:rPr>
            <a:t>Ярмарках</a:t>
          </a:r>
          <a:r>
            <a:rPr lang="ru-RU" sz="2300" b="1" dirty="0" smtClean="0">
              <a:solidFill>
                <a:schemeClr val="tx1"/>
              </a:solidFill>
              <a:latin typeface="+mn-lt"/>
            </a:rPr>
            <a:t> вакансий </a:t>
          </a:r>
          <a:endParaRPr lang="ru-RU" sz="2300" b="1" dirty="0">
            <a:solidFill>
              <a:schemeClr val="tx1"/>
            </a:solidFill>
            <a:latin typeface="+mn-lt"/>
          </a:endParaRPr>
        </a:p>
      </dgm:t>
    </dgm:pt>
    <dgm:pt modelId="{DE9863F7-BF6D-43F2-8BAE-86293763262B}" type="parTrans" cxnId="{8B9F04E9-01BA-4BAD-9F97-D8D368BC9DA9}">
      <dgm:prSet/>
      <dgm:spPr/>
      <dgm:t>
        <a:bodyPr/>
        <a:lstStyle/>
        <a:p>
          <a:endParaRPr lang="ru-RU"/>
        </a:p>
      </dgm:t>
    </dgm:pt>
    <dgm:pt modelId="{EB1E39D3-4428-4537-A5BD-4042D6DEB179}" type="sibTrans" cxnId="{8B9F04E9-01BA-4BAD-9F97-D8D368BC9DA9}">
      <dgm:prSet/>
      <dgm:spPr/>
      <dgm:t>
        <a:bodyPr/>
        <a:lstStyle/>
        <a:p>
          <a:endParaRPr lang="ru-RU"/>
        </a:p>
      </dgm:t>
    </dgm:pt>
    <dgm:pt modelId="{700C0B93-9767-42A9-842D-0C1F6A0ECD39}">
      <dgm:prSet custT="1"/>
      <dgm:spPr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Проведение Дней открытых дверей </a:t>
          </a:r>
          <a:endParaRPr lang="ru-RU" sz="2400" b="1" dirty="0">
            <a:solidFill>
              <a:schemeClr val="tx1"/>
            </a:solidFill>
            <a:latin typeface="+mn-lt"/>
          </a:endParaRPr>
        </a:p>
      </dgm:t>
    </dgm:pt>
    <dgm:pt modelId="{81482833-E3F4-4E41-B651-ABDB405172E2}" type="parTrans" cxnId="{238BA5A2-1AEE-4619-988D-6087B88FD4FE}">
      <dgm:prSet/>
      <dgm:spPr/>
      <dgm:t>
        <a:bodyPr/>
        <a:lstStyle/>
        <a:p>
          <a:endParaRPr lang="ru-RU"/>
        </a:p>
      </dgm:t>
    </dgm:pt>
    <dgm:pt modelId="{D472CB53-BF4D-4F13-85E8-89EDAC5995BA}" type="sibTrans" cxnId="{238BA5A2-1AEE-4619-988D-6087B88FD4FE}">
      <dgm:prSet/>
      <dgm:spPr/>
      <dgm:t>
        <a:bodyPr/>
        <a:lstStyle/>
        <a:p>
          <a:endParaRPr lang="ru-RU"/>
        </a:p>
      </dgm:t>
    </dgm:pt>
    <dgm:pt modelId="{8CDB8E80-FF73-4D28-8156-F5E93A262792}">
      <dgm:prSet custT="1"/>
      <dgm:spPr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Профессиональный отбор лучших для целевого обучения</a:t>
          </a:r>
          <a:endParaRPr lang="ru-RU" sz="2400" b="1" dirty="0">
            <a:solidFill>
              <a:schemeClr val="tx1"/>
            </a:solidFill>
            <a:latin typeface="+mn-lt"/>
          </a:endParaRPr>
        </a:p>
      </dgm:t>
    </dgm:pt>
    <dgm:pt modelId="{B6ACD96F-373B-402C-8090-BE90650F64F9}" type="parTrans" cxnId="{AA1A6176-2360-49AF-BD03-515F72E54DFA}">
      <dgm:prSet/>
      <dgm:spPr/>
      <dgm:t>
        <a:bodyPr/>
        <a:lstStyle/>
        <a:p>
          <a:endParaRPr lang="ru-RU"/>
        </a:p>
      </dgm:t>
    </dgm:pt>
    <dgm:pt modelId="{7865E66E-C6DB-47F4-8FD3-A6E7682330C2}" type="sibTrans" cxnId="{AA1A6176-2360-49AF-BD03-515F72E54DFA}">
      <dgm:prSet/>
      <dgm:spPr/>
      <dgm:t>
        <a:bodyPr/>
        <a:lstStyle/>
        <a:p>
          <a:endParaRPr lang="ru-RU"/>
        </a:p>
      </dgm:t>
    </dgm:pt>
    <dgm:pt modelId="{0737A5C9-E0F3-45D0-81D7-29F9830CFD42}" type="pres">
      <dgm:prSet presAssocID="{9F55963C-D70E-48EC-999F-1B58536403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6DD27-48B7-4A1A-B490-FDE801AD0FE0}" type="pres">
      <dgm:prSet presAssocID="{DC4B26E1-6E14-4087-909B-C82CC566B212}" presName="linNode" presStyleCnt="0"/>
      <dgm:spPr/>
    </dgm:pt>
    <dgm:pt modelId="{CC1F27BA-5C06-493B-9728-25E1DCFB2FC3}" type="pres">
      <dgm:prSet presAssocID="{DC4B26E1-6E14-4087-909B-C82CC566B212}" presName="parentText" presStyleLbl="node1" presStyleIdx="0" presStyleCnt="6" custScaleX="131741" custScaleY="109449" custLinFactNeighborX="-3283" custLinFactNeighborY="1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BDD04-A3E6-4E4D-A035-3D06D39B46D5}" type="pres">
      <dgm:prSet presAssocID="{CDFD59B1-9A49-4C09-99B4-2755E7E9C384}" presName="sp" presStyleCnt="0"/>
      <dgm:spPr/>
    </dgm:pt>
    <dgm:pt modelId="{1700628A-1B44-4C0F-8E99-F1430F990747}" type="pres">
      <dgm:prSet presAssocID="{AB14ABCD-9E65-4D7D-95DB-7E846CFB85E3}" presName="linNode" presStyleCnt="0"/>
      <dgm:spPr/>
    </dgm:pt>
    <dgm:pt modelId="{FCAF3273-7F43-41A9-A245-5D70B5F01FB5}" type="pres">
      <dgm:prSet presAssocID="{AB14ABCD-9E65-4D7D-95DB-7E846CFB85E3}" presName="parentText" presStyleLbl="node1" presStyleIdx="1" presStyleCnt="6" custLinFactNeighborX="9558" custLinFactNeighborY="-4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C4A1C-9705-44A5-BFA9-C92C944CA886}" type="pres">
      <dgm:prSet presAssocID="{5DA8756E-3D6A-4324-8B6D-91B1DAF2C11A}" presName="sp" presStyleCnt="0"/>
      <dgm:spPr/>
    </dgm:pt>
    <dgm:pt modelId="{05313989-E881-4DBB-B22B-2695654845B3}" type="pres">
      <dgm:prSet presAssocID="{FA61DF5B-5BC3-47BF-BD3D-364B48F5F919}" presName="linNode" presStyleCnt="0"/>
      <dgm:spPr/>
    </dgm:pt>
    <dgm:pt modelId="{56AE72F2-64E1-4B59-901A-93C8C2574154}" type="pres">
      <dgm:prSet presAssocID="{FA61DF5B-5BC3-47BF-BD3D-364B48F5F919}" presName="parentText" presStyleLbl="node1" presStyleIdx="2" presStyleCnt="6" custLinFactNeighborX="10063" custLinFactNeighborY="-10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C8B68-2DA4-4CA5-8BC5-FB397A407D7E}" type="pres">
      <dgm:prSet presAssocID="{CFC95E73-3D38-4031-8D63-EF13DE562B62}" presName="sp" presStyleCnt="0"/>
      <dgm:spPr/>
    </dgm:pt>
    <dgm:pt modelId="{FB253157-7354-437A-B63E-163B15B5A7E3}" type="pres">
      <dgm:prSet presAssocID="{A966ECBC-8CD2-4EA8-A1D0-AFB32F8FA114}" presName="linNode" presStyleCnt="0"/>
      <dgm:spPr/>
    </dgm:pt>
    <dgm:pt modelId="{0CA865C6-FCF0-4094-B771-247D3A9C78B1}" type="pres">
      <dgm:prSet presAssocID="{A966ECBC-8CD2-4EA8-A1D0-AFB32F8FA114}" presName="parentText" presStyleLbl="node1" presStyleIdx="3" presStyleCnt="6" custLinFactNeighborX="10387" custLinFactNeighborY="-15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AA0F-A4B0-490C-B046-63AABC9E2A69}" type="pres">
      <dgm:prSet presAssocID="{EB1E39D3-4428-4537-A5BD-4042D6DEB179}" presName="sp" presStyleCnt="0"/>
      <dgm:spPr/>
    </dgm:pt>
    <dgm:pt modelId="{FDFAC15A-1218-449D-8E5F-A839D80D0CBB}" type="pres">
      <dgm:prSet presAssocID="{700C0B93-9767-42A9-842D-0C1F6A0ECD39}" presName="linNode" presStyleCnt="0"/>
      <dgm:spPr/>
    </dgm:pt>
    <dgm:pt modelId="{750A4F9F-8A98-4B10-B0D9-67EBED9B8538}" type="pres">
      <dgm:prSet presAssocID="{700C0B93-9767-42A9-842D-0C1F6A0ECD39}" presName="parentText" presStyleLbl="node1" presStyleIdx="4" presStyleCnt="6" custLinFactNeighborX="11216" custLinFactNeighborY="-18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A02AA-DD25-4B50-BC84-7B4C0D748B4E}" type="pres">
      <dgm:prSet presAssocID="{D472CB53-BF4D-4F13-85E8-89EDAC5995BA}" presName="sp" presStyleCnt="0"/>
      <dgm:spPr/>
    </dgm:pt>
    <dgm:pt modelId="{17F8F774-020D-4944-9130-C5F291F98C59}" type="pres">
      <dgm:prSet presAssocID="{8CDB8E80-FF73-4D28-8156-F5E93A262792}" presName="linNode" presStyleCnt="0"/>
      <dgm:spPr/>
    </dgm:pt>
    <dgm:pt modelId="{093D4B86-2AA5-43C0-92B5-F02293C9521A}" type="pres">
      <dgm:prSet presAssocID="{8CDB8E80-FF73-4D28-8156-F5E93A262792}" presName="parentText" presStyleLbl="node1" presStyleIdx="5" presStyleCnt="6" custLinFactNeighborX="11144" custLinFactNeighborY="-18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BA5A2-1AEE-4619-988D-6087B88FD4FE}" srcId="{9F55963C-D70E-48EC-999F-1B5853640322}" destId="{700C0B93-9767-42A9-842D-0C1F6A0ECD39}" srcOrd="4" destOrd="0" parTransId="{81482833-E3F4-4E41-B651-ABDB405172E2}" sibTransId="{D472CB53-BF4D-4F13-85E8-89EDAC5995BA}"/>
    <dgm:cxn modelId="{23B751C2-C31D-4150-8DFF-30587DA935FD}" type="presOf" srcId="{A966ECBC-8CD2-4EA8-A1D0-AFB32F8FA114}" destId="{0CA865C6-FCF0-4094-B771-247D3A9C78B1}" srcOrd="0" destOrd="0" presId="urn:microsoft.com/office/officeart/2005/8/layout/vList5"/>
    <dgm:cxn modelId="{AA1A6176-2360-49AF-BD03-515F72E54DFA}" srcId="{9F55963C-D70E-48EC-999F-1B5853640322}" destId="{8CDB8E80-FF73-4D28-8156-F5E93A262792}" srcOrd="5" destOrd="0" parTransId="{B6ACD96F-373B-402C-8090-BE90650F64F9}" sibTransId="{7865E66E-C6DB-47F4-8FD3-A6E7682330C2}"/>
    <dgm:cxn modelId="{F7759D1A-1C1C-4257-941D-503C10EC055D}" srcId="{9F55963C-D70E-48EC-999F-1B5853640322}" destId="{DC4B26E1-6E14-4087-909B-C82CC566B212}" srcOrd="0" destOrd="0" parTransId="{436002CB-EC86-4762-B354-82FDCE732B09}" sibTransId="{CDFD59B1-9A49-4C09-99B4-2755E7E9C384}"/>
    <dgm:cxn modelId="{51DF7166-D238-4F57-B8EA-979D90220549}" type="presOf" srcId="{FA61DF5B-5BC3-47BF-BD3D-364B48F5F919}" destId="{56AE72F2-64E1-4B59-901A-93C8C2574154}" srcOrd="0" destOrd="0" presId="urn:microsoft.com/office/officeart/2005/8/layout/vList5"/>
    <dgm:cxn modelId="{B73C5A79-DF0E-4D05-98E8-465B36EA88DA}" type="presOf" srcId="{AB14ABCD-9E65-4D7D-95DB-7E846CFB85E3}" destId="{FCAF3273-7F43-41A9-A245-5D70B5F01FB5}" srcOrd="0" destOrd="0" presId="urn:microsoft.com/office/officeart/2005/8/layout/vList5"/>
    <dgm:cxn modelId="{BE2244F4-DA52-4148-A5F5-B1DA6D0051D9}" srcId="{9F55963C-D70E-48EC-999F-1B5853640322}" destId="{AB14ABCD-9E65-4D7D-95DB-7E846CFB85E3}" srcOrd="1" destOrd="0" parTransId="{822C325D-44A8-400E-BBE6-735575F34F74}" sibTransId="{5DA8756E-3D6A-4324-8B6D-91B1DAF2C11A}"/>
    <dgm:cxn modelId="{195B38D6-C85A-4D74-ADAC-4B02EFAA6780}" type="presOf" srcId="{8CDB8E80-FF73-4D28-8156-F5E93A262792}" destId="{093D4B86-2AA5-43C0-92B5-F02293C9521A}" srcOrd="0" destOrd="0" presId="urn:microsoft.com/office/officeart/2005/8/layout/vList5"/>
    <dgm:cxn modelId="{64B8DE5A-2F17-4F87-88AD-FCDA7C2E7E65}" type="presOf" srcId="{9F55963C-D70E-48EC-999F-1B5853640322}" destId="{0737A5C9-E0F3-45D0-81D7-29F9830CFD42}" srcOrd="0" destOrd="0" presId="urn:microsoft.com/office/officeart/2005/8/layout/vList5"/>
    <dgm:cxn modelId="{382ECBDF-958A-4B37-A582-E56928E799AA}" type="presOf" srcId="{700C0B93-9767-42A9-842D-0C1F6A0ECD39}" destId="{750A4F9F-8A98-4B10-B0D9-67EBED9B8538}" srcOrd="0" destOrd="0" presId="urn:microsoft.com/office/officeart/2005/8/layout/vList5"/>
    <dgm:cxn modelId="{E1C92737-FB81-4855-AC2B-A34E584EB5DF}" srcId="{9F55963C-D70E-48EC-999F-1B5853640322}" destId="{FA61DF5B-5BC3-47BF-BD3D-364B48F5F919}" srcOrd="2" destOrd="0" parTransId="{C9BD8B80-52A6-4F37-AC33-96253AC5E443}" sibTransId="{CFC95E73-3D38-4031-8D63-EF13DE562B62}"/>
    <dgm:cxn modelId="{8B9F04E9-01BA-4BAD-9F97-D8D368BC9DA9}" srcId="{9F55963C-D70E-48EC-999F-1B5853640322}" destId="{A966ECBC-8CD2-4EA8-A1D0-AFB32F8FA114}" srcOrd="3" destOrd="0" parTransId="{DE9863F7-BF6D-43F2-8BAE-86293763262B}" sibTransId="{EB1E39D3-4428-4537-A5BD-4042D6DEB179}"/>
    <dgm:cxn modelId="{5951C8AF-7ABA-4E25-BD60-FFA5AC36AF67}" type="presOf" srcId="{DC4B26E1-6E14-4087-909B-C82CC566B212}" destId="{CC1F27BA-5C06-493B-9728-25E1DCFB2FC3}" srcOrd="0" destOrd="0" presId="urn:microsoft.com/office/officeart/2005/8/layout/vList5"/>
    <dgm:cxn modelId="{DE2EDAB8-00B4-4DB4-A3E3-4E29495AD541}" type="presParOf" srcId="{0737A5C9-E0F3-45D0-81D7-29F9830CFD42}" destId="{4796DD27-48B7-4A1A-B490-FDE801AD0FE0}" srcOrd="0" destOrd="0" presId="urn:microsoft.com/office/officeart/2005/8/layout/vList5"/>
    <dgm:cxn modelId="{2E7566CD-24ED-4688-9A4B-367E84992B85}" type="presParOf" srcId="{4796DD27-48B7-4A1A-B490-FDE801AD0FE0}" destId="{CC1F27BA-5C06-493B-9728-25E1DCFB2FC3}" srcOrd="0" destOrd="0" presId="urn:microsoft.com/office/officeart/2005/8/layout/vList5"/>
    <dgm:cxn modelId="{F05104BE-C42D-45CA-ADAA-5D3B5912943C}" type="presParOf" srcId="{0737A5C9-E0F3-45D0-81D7-29F9830CFD42}" destId="{77DBDD04-A3E6-4E4D-A035-3D06D39B46D5}" srcOrd="1" destOrd="0" presId="urn:microsoft.com/office/officeart/2005/8/layout/vList5"/>
    <dgm:cxn modelId="{B614357A-F4DD-400E-8B0C-94F150463CDC}" type="presParOf" srcId="{0737A5C9-E0F3-45D0-81D7-29F9830CFD42}" destId="{1700628A-1B44-4C0F-8E99-F1430F990747}" srcOrd="2" destOrd="0" presId="urn:microsoft.com/office/officeart/2005/8/layout/vList5"/>
    <dgm:cxn modelId="{DFFC1CAA-4CC7-4E4F-AB02-713838EA9BE3}" type="presParOf" srcId="{1700628A-1B44-4C0F-8E99-F1430F990747}" destId="{FCAF3273-7F43-41A9-A245-5D70B5F01FB5}" srcOrd="0" destOrd="0" presId="urn:microsoft.com/office/officeart/2005/8/layout/vList5"/>
    <dgm:cxn modelId="{3E779D48-CD0C-48A1-A0F5-0959ABCB8B11}" type="presParOf" srcId="{0737A5C9-E0F3-45D0-81D7-29F9830CFD42}" destId="{5D0C4A1C-9705-44A5-BFA9-C92C944CA886}" srcOrd="3" destOrd="0" presId="urn:microsoft.com/office/officeart/2005/8/layout/vList5"/>
    <dgm:cxn modelId="{D66D8718-3946-4B4F-853D-43D9D4B395D7}" type="presParOf" srcId="{0737A5C9-E0F3-45D0-81D7-29F9830CFD42}" destId="{05313989-E881-4DBB-B22B-2695654845B3}" srcOrd="4" destOrd="0" presId="urn:microsoft.com/office/officeart/2005/8/layout/vList5"/>
    <dgm:cxn modelId="{1D9CFBDF-1C59-4DD0-A71C-EAE85D43E9CF}" type="presParOf" srcId="{05313989-E881-4DBB-B22B-2695654845B3}" destId="{56AE72F2-64E1-4B59-901A-93C8C2574154}" srcOrd="0" destOrd="0" presId="urn:microsoft.com/office/officeart/2005/8/layout/vList5"/>
    <dgm:cxn modelId="{2683A133-34E8-4158-9922-AFFE62EA48ED}" type="presParOf" srcId="{0737A5C9-E0F3-45D0-81D7-29F9830CFD42}" destId="{CD7C8B68-2DA4-4CA5-8BC5-FB397A407D7E}" srcOrd="5" destOrd="0" presId="urn:microsoft.com/office/officeart/2005/8/layout/vList5"/>
    <dgm:cxn modelId="{0520CC8A-FA8B-4557-A4A4-8C6BFEAE9122}" type="presParOf" srcId="{0737A5C9-E0F3-45D0-81D7-29F9830CFD42}" destId="{FB253157-7354-437A-B63E-163B15B5A7E3}" srcOrd="6" destOrd="0" presId="urn:microsoft.com/office/officeart/2005/8/layout/vList5"/>
    <dgm:cxn modelId="{DAC6845D-9490-4BCB-BF99-C4321D0C1C05}" type="presParOf" srcId="{FB253157-7354-437A-B63E-163B15B5A7E3}" destId="{0CA865C6-FCF0-4094-B771-247D3A9C78B1}" srcOrd="0" destOrd="0" presId="urn:microsoft.com/office/officeart/2005/8/layout/vList5"/>
    <dgm:cxn modelId="{A0E34C09-3B94-4ECE-90CE-307D4A5CFCB4}" type="presParOf" srcId="{0737A5C9-E0F3-45D0-81D7-29F9830CFD42}" destId="{FD40AA0F-A4B0-490C-B046-63AABC9E2A69}" srcOrd="7" destOrd="0" presId="urn:microsoft.com/office/officeart/2005/8/layout/vList5"/>
    <dgm:cxn modelId="{94869399-8932-4EA9-B69E-60B2CD2A5235}" type="presParOf" srcId="{0737A5C9-E0F3-45D0-81D7-29F9830CFD42}" destId="{FDFAC15A-1218-449D-8E5F-A839D80D0CBB}" srcOrd="8" destOrd="0" presId="urn:microsoft.com/office/officeart/2005/8/layout/vList5"/>
    <dgm:cxn modelId="{7C4E6E50-151A-4D5F-9681-0326779666D6}" type="presParOf" srcId="{FDFAC15A-1218-449D-8E5F-A839D80D0CBB}" destId="{750A4F9F-8A98-4B10-B0D9-67EBED9B8538}" srcOrd="0" destOrd="0" presId="urn:microsoft.com/office/officeart/2005/8/layout/vList5"/>
    <dgm:cxn modelId="{8E0A9E85-609C-4899-8E2B-122A4FFD7337}" type="presParOf" srcId="{0737A5C9-E0F3-45D0-81D7-29F9830CFD42}" destId="{085A02AA-DD25-4B50-BC84-7B4C0D748B4E}" srcOrd="9" destOrd="0" presId="urn:microsoft.com/office/officeart/2005/8/layout/vList5"/>
    <dgm:cxn modelId="{936C2E24-C9DA-49A5-89B5-34F3A2C80E22}" type="presParOf" srcId="{0737A5C9-E0F3-45D0-81D7-29F9830CFD42}" destId="{17F8F774-020D-4944-9130-C5F291F98C59}" srcOrd="10" destOrd="0" presId="urn:microsoft.com/office/officeart/2005/8/layout/vList5"/>
    <dgm:cxn modelId="{CB6F6B15-D957-4C4C-A120-729D9293387A}" type="presParOf" srcId="{17F8F774-020D-4944-9130-C5F291F98C59}" destId="{093D4B86-2AA5-43C0-92B5-F02293C9521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4B7BA-89BD-4786-8179-E38C9EBAD5C5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9062838-0B3C-4C01-8B1A-848B59AB6508}">
      <dgm:prSet custT="1"/>
      <dgm:spPr>
        <a:solidFill>
          <a:srgbClr val="C9A1DB">
            <a:alpha val="50000"/>
          </a:srgb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Обучение корпоративным стандартам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5CF8D4B7-A8CC-4ECA-AF98-35A4EB5C2FB3}" type="parTrans" cxnId="{2996333D-31AC-4AC4-AF9C-4C79F06B9AD0}">
      <dgm:prSet/>
      <dgm:spPr/>
      <dgm:t>
        <a:bodyPr/>
        <a:lstStyle/>
        <a:p>
          <a:endParaRPr lang="ru-RU"/>
        </a:p>
      </dgm:t>
    </dgm:pt>
    <dgm:pt modelId="{059DC8ED-1939-45ED-B16A-FE7984325FA2}" type="sibTrans" cxnId="{2996333D-31AC-4AC4-AF9C-4C79F06B9AD0}">
      <dgm:prSet/>
      <dgm:spPr/>
      <dgm:t>
        <a:bodyPr/>
        <a:lstStyle/>
        <a:p>
          <a:endParaRPr lang="ru-RU"/>
        </a:p>
      </dgm:t>
    </dgm:pt>
    <dgm:pt modelId="{DA0E9E51-9A5E-4334-B60E-1526B60A3D67}">
      <dgm:prSet custT="1"/>
      <dgm:spPr>
        <a:solidFill>
          <a:srgbClr val="C9A1DB">
            <a:alpha val="50000"/>
          </a:srgbClr>
        </a:solidFill>
        <a:ln>
          <a:solidFill>
            <a:schemeClr val="lt1">
              <a:hueOff val="0"/>
              <a:satOff val="0"/>
              <a:lumOff val="0"/>
              <a:alpha val="52000"/>
            </a:schemeClr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Участие в деятельности молодежного совета РДКБ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1A2DA752-02DD-473F-A4A3-83E32F4E37FD}" type="parTrans" cxnId="{CB1A71A7-05AE-42ED-A1CA-02D3152F2490}">
      <dgm:prSet/>
      <dgm:spPr/>
      <dgm:t>
        <a:bodyPr/>
        <a:lstStyle/>
        <a:p>
          <a:endParaRPr lang="ru-RU"/>
        </a:p>
      </dgm:t>
    </dgm:pt>
    <dgm:pt modelId="{7D5666A8-AC30-4F14-9C04-F0A2095B0226}" type="sibTrans" cxnId="{CB1A71A7-05AE-42ED-A1CA-02D3152F2490}">
      <dgm:prSet/>
      <dgm:spPr/>
      <dgm:t>
        <a:bodyPr/>
        <a:lstStyle/>
        <a:p>
          <a:endParaRPr lang="ru-RU"/>
        </a:p>
      </dgm:t>
    </dgm:pt>
    <dgm:pt modelId="{9D071A2B-713E-4456-AF58-4B21AE258E1B}">
      <dgm:prSet custT="1"/>
      <dgm:spPr>
        <a:solidFill>
          <a:srgbClr val="C9A1DB">
            <a:alpha val="50000"/>
          </a:srgb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Дополнительные выплаты молодым специалистам в соответствии с коллективным договором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F5DF92FD-3249-4331-B517-E83414BABCDD}" type="parTrans" cxnId="{ED5ED31D-26BF-4759-9DAD-1D987BF0073C}">
      <dgm:prSet/>
      <dgm:spPr/>
      <dgm:t>
        <a:bodyPr/>
        <a:lstStyle/>
        <a:p>
          <a:endParaRPr lang="ru-RU"/>
        </a:p>
      </dgm:t>
    </dgm:pt>
    <dgm:pt modelId="{0D30316B-E073-400C-82C9-A351D905D3C1}" type="sibTrans" cxnId="{ED5ED31D-26BF-4759-9DAD-1D987BF0073C}">
      <dgm:prSet/>
      <dgm:spPr/>
      <dgm:t>
        <a:bodyPr/>
        <a:lstStyle/>
        <a:p>
          <a:endParaRPr lang="ru-RU"/>
        </a:p>
      </dgm:t>
    </dgm:pt>
    <dgm:pt modelId="{B4D5CB73-1766-4D31-97F1-286E27FDE3BA}">
      <dgm:prSet custT="1"/>
      <dgm:spPr>
        <a:solidFill>
          <a:srgbClr val="C9A1DB">
            <a:alpha val="50000"/>
          </a:srgb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Предоставление койко-места в пансионате (при отсутствии жилья)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DC1977EF-4589-4BC6-A3EE-DFFE6A249258}" type="parTrans" cxnId="{99440422-3D94-4A78-959F-A3C55420A9B6}">
      <dgm:prSet/>
      <dgm:spPr/>
      <dgm:t>
        <a:bodyPr/>
        <a:lstStyle/>
        <a:p>
          <a:endParaRPr lang="ru-RU"/>
        </a:p>
      </dgm:t>
    </dgm:pt>
    <dgm:pt modelId="{C4C4B10F-1857-4F35-8473-A1DA6223B283}" type="sibTrans" cxnId="{99440422-3D94-4A78-959F-A3C55420A9B6}">
      <dgm:prSet/>
      <dgm:spPr/>
      <dgm:t>
        <a:bodyPr/>
        <a:lstStyle/>
        <a:p>
          <a:endParaRPr lang="ru-RU"/>
        </a:p>
      </dgm:t>
    </dgm:pt>
    <dgm:pt modelId="{3C858DC1-6310-414F-B904-FE1725894E7B}">
      <dgm:prSet custT="1"/>
      <dgm:spPr>
        <a:solidFill>
          <a:srgbClr val="C9A1DB">
            <a:alpha val="50000"/>
          </a:srgbClr>
        </a:solidFill>
      </dgm:spPr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+mn-lt"/>
            </a:rPr>
            <a:t>Специальная номинация в корпоративном конкурсе «лучший врач», «лучшая медицинская сестра» </a:t>
          </a:r>
          <a:endParaRPr lang="ru-RU" sz="2400" dirty="0">
            <a:solidFill>
              <a:schemeClr val="tx1"/>
            </a:solidFill>
            <a:latin typeface="+mn-lt"/>
          </a:endParaRPr>
        </a:p>
      </dgm:t>
    </dgm:pt>
    <dgm:pt modelId="{F0415B60-6D55-4E4D-BCC5-7257F02607B3}" type="parTrans" cxnId="{89826502-9E67-43D7-9444-8C523448C585}">
      <dgm:prSet/>
      <dgm:spPr/>
      <dgm:t>
        <a:bodyPr/>
        <a:lstStyle/>
        <a:p>
          <a:endParaRPr lang="ru-RU"/>
        </a:p>
      </dgm:t>
    </dgm:pt>
    <dgm:pt modelId="{C47D89BC-F634-4ADC-8E23-B61D5A7BB903}" type="sibTrans" cxnId="{89826502-9E67-43D7-9444-8C523448C585}">
      <dgm:prSet/>
      <dgm:spPr/>
      <dgm:t>
        <a:bodyPr/>
        <a:lstStyle/>
        <a:p>
          <a:endParaRPr lang="ru-RU"/>
        </a:p>
      </dgm:t>
    </dgm:pt>
    <dgm:pt modelId="{460EE3ED-2709-4F63-A6C7-F65D7D8FFFB1}" type="pres">
      <dgm:prSet presAssocID="{BB54B7BA-89BD-4786-8179-E38C9EBAD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21ACA-A9AF-4B05-8526-B259DDA10743}" type="pres">
      <dgm:prSet presAssocID="{69062838-0B3C-4C01-8B1A-848B59AB6508}" presName="linNode" presStyleCnt="0"/>
      <dgm:spPr/>
    </dgm:pt>
    <dgm:pt modelId="{496DAC62-D27D-4CD2-BFB6-F5FFE71586BA}" type="pres">
      <dgm:prSet presAssocID="{69062838-0B3C-4C01-8B1A-848B59AB6508}" presName="parentText" presStyleLbl="node1" presStyleIdx="0" presStyleCnt="5" custLinFactNeighborX="86116" custLinFactNeighborY="-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19DD9-FEDB-4176-83FB-E80440FBA47E}" type="pres">
      <dgm:prSet presAssocID="{059DC8ED-1939-45ED-B16A-FE7984325FA2}" presName="sp" presStyleCnt="0"/>
      <dgm:spPr/>
    </dgm:pt>
    <dgm:pt modelId="{6EAB6263-7000-4BF7-BF7B-ED5C55AD7B44}" type="pres">
      <dgm:prSet presAssocID="{DA0E9E51-9A5E-4334-B60E-1526B60A3D67}" presName="linNode" presStyleCnt="0"/>
      <dgm:spPr/>
    </dgm:pt>
    <dgm:pt modelId="{2A4CE435-89AB-4F83-A501-14A5AAE76FA7}" type="pres">
      <dgm:prSet presAssocID="{DA0E9E51-9A5E-4334-B60E-1526B60A3D67}" presName="parentText" presStyleLbl="node1" presStyleIdx="1" presStyleCnt="5" custLinFactNeighborX="87154" custLinFactNeighborY="984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1A13-8288-4322-8CDE-D0295C383E78}" type="pres">
      <dgm:prSet presAssocID="{7D5666A8-AC30-4F14-9C04-F0A2095B0226}" presName="sp" presStyleCnt="0"/>
      <dgm:spPr/>
    </dgm:pt>
    <dgm:pt modelId="{5E48FA47-1C26-4B3B-B2AA-83B65AD6CF23}" type="pres">
      <dgm:prSet presAssocID="{9D071A2B-713E-4456-AF58-4B21AE258E1B}" presName="linNode" presStyleCnt="0"/>
      <dgm:spPr/>
    </dgm:pt>
    <dgm:pt modelId="{CF8B5C75-4362-45FA-A5DC-F19F5AA3CFBD}" type="pres">
      <dgm:prSet presAssocID="{9D071A2B-713E-4456-AF58-4B21AE258E1B}" presName="parentText" presStyleLbl="node1" presStyleIdx="2" presStyleCnt="5" custScaleY="108843" custLinFactY="100000" custLinFactNeighborX="87099" custLinFactNeighborY="1001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18074-38DE-4EF5-A52E-D725F897851A}" type="pres">
      <dgm:prSet presAssocID="{0D30316B-E073-400C-82C9-A351D905D3C1}" presName="sp" presStyleCnt="0"/>
      <dgm:spPr/>
    </dgm:pt>
    <dgm:pt modelId="{7C96CF3B-8AB4-475E-8BD8-0B78BCA007FC}" type="pres">
      <dgm:prSet presAssocID="{B4D5CB73-1766-4D31-97F1-286E27FDE3BA}" presName="linNode" presStyleCnt="0"/>
      <dgm:spPr/>
    </dgm:pt>
    <dgm:pt modelId="{B07197C3-13EA-4481-B0F1-8774AB53E51A}" type="pres">
      <dgm:prSet presAssocID="{B4D5CB73-1766-4D31-97F1-286E27FDE3BA}" presName="parentText" presStyleLbl="node1" presStyleIdx="3" presStyleCnt="5" custLinFactNeighborX="87079" custLinFactNeighborY="-15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4779B-9C2D-4772-9C5E-972FF8C99254}" type="pres">
      <dgm:prSet presAssocID="{C4C4B10F-1857-4F35-8473-A1DA6223B283}" presName="sp" presStyleCnt="0"/>
      <dgm:spPr/>
    </dgm:pt>
    <dgm:pt modelId="{532E2B97-CE6A-4269-92D6-90075C757308}" type="pres">
      <dgm:prSet presAssocID="{3C858DC1-6310-414F-B904-FE1725894E7B}" presName="linNode" presStyleCnt="0"/>
      <dgm:spPr/>
    </dgm:pt>
    <dgm:pt modelId="{6ECEA03A-1489-48F9-8172-E59C5F3FD9CB}" type="pres">
      <dgm:prSet presAssocID="{3C858DC1-6310-414F-B904-FE1725894E7B}" presName="parentText" presStyleLbl="node1" presStyleIdx="4" presStyleCnt="5" custScaleX="101356" custLinFactY="-126623" custLinFactNeighborX="86176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A71A7-05AE-42ED-A1CA-02D3152F2490}" srcId="{BB54B7BA-89BD-4786-8179-E38C9EBAD5C5}" destId="{DA0E9E51-9A5E-4334-B60E-1526B60A3D67}" srcOrd="1" destOrd="0" parTransId="{1A2DA752-02DD-473F-A4A3-83E32F4E37FD}" sibTransId="{7D5666A8-AC30-4F14-9C04-F0A2095B0226}"/>
    <dgm:cxn modelId="{2996333D-31AC-4AC4-AF9C-4C79F06B9AD0}" srcId="{BB54B7BA-89BD-4786-8179-E38C9EBAD5C5}" destId="{69062838-0B3C-4C01-8B1A-848B59AB6508}" srcOrd="0" destOrd="0" parTransId="{5CF8D4B7-A8CC-4ECA-AF98-35A4EB5C2FB3}" sibTransId="{059DC8ED-1939-45ED-B16A-FE7984325FA2}"/>
    <dgm:cxn modelId="{99440422-3D94-4A78-959F-A3C55420A9B6}" srcId="{BB54B7BA-89BD-4786-8179-E38C9EBAD5C5}" destId="{B4D5CB73-1766-4D31-97F1-286E27FDE3BA}" srcOrd="3" destOrd="0" parTransId="{DC1977EF-4589-4BC6-A3EE-DFFE6A249258}" sibTransId="{C4C4B10F-1857-4F35-8473-A1DA6223B283}"/>
    <dgm:cxn modelId="{ED5ED31D-26BF-4759-9DAD-1D987BF0073C}" srcId="{BB54B7BA-89BD-4786-8179-E38C9EBAD5C5}" destId="{9D071A2B-713E-4456-AF58-4B21AE258E1B}" srcOrd="2" destOrd="0" parTransId="{F5DF92FD-3249-4331-B517-E83414BABCDD}" sibTransId="{0D30316B-E073-400C-82C9-A351D905D3C1}"/>
    <dgm:cxn modelId="{BDEF0F5C-4283-44B1-9EFA-9F1448EAD5D7}" type="presOf" srcId="{B4D5CB73-1766-4D31-97F1-286E27FDE3BA}" destId="{B07197C3-13EA-4481-B0F1-8774AB53E51A}" srcOrd="0" destOrd="0" presId="urn:microsoft.com/office/officeart/2005/8/layout/vList5"/>
    <dgm:cxn modelId="{8190EF38-D376-4280-8E1D-282C4F6DE2DB}" type="presOf" srcId="{DA0E9E51-9A5E-4334-B60E-1526B60A3D67}" destId="{2A4CE435-89AB-4F83-A501-14A5AAE76FA7}" srcOrd="0" destOrd="0" presId="urn:microsoft.com/office/officeart/2005/8/layout/vList5"/>
    <dgm:cxn modelId="{B9A3E46C-8DF7-4A6B-9E05-FC08904F97AB}" type="presOf" srcId="{69062838-0B3C-4C01-8B1A-848B59AB6508}" destId="{496DAC62-D27D-4CD2-BFB6-F5FFE71586BA}" srcOrd="0" destOrd="0" presId="urn:microsoft.com/office/officeart/2005/8/layout/vList5"/>
    <dgm:cxn modelId="{5F6C6F3E-9611-4DC8-A78B-9D8D9F25AF15}" type="presOf" srcId="{3C858DC1-6310-414F-B904-FE1725894E7B}" destId="{6ECEA03A-1489-48F9-8172-E59C5F3FD9CB}" srcOrd="0" destOrd="0" presId="urn:microsoft.com/office/officeart/2005/8/layout/vList5"/>
    <dgm:cxn modelId="{F49AB868-B606-4284-971E-DEC4A94D19AE}" type="presOf" srcId="{9D071A2B-713E-4456-AF58-4B21AE258E1B}" destId="{CF8B5C75-4362-45FA-A5DC-F19F5AA3CFBD}" srcOrd="0" destOrd="0" presId="urn:microsoft.com/office/officeart/2005/8/layout/vList5"/>
    <dgm:cxn modelId="{C8E073EF-B6B1-4EA4-80FE-54E2C8F5E5D7}" type="presOf" srcId="{BB54B7BA-89BD-4786-8179-E38C9EBAD5C5}" destId="{460EE3ED-2709-4F63-A6C7-F65D7D8FFFB1}" srcOrd="0" destOrd="0" presId="urn:microsoft.com/office/officeart/2005/8/layout/vList5"/>
    <dgm:cxn modelId="{89826502-9E67-43D7-9444-8C523448C585}" srcId="{BB54B7BA-89BD-4786-8179-E38C9EBAD5C5}" destId="{3C858DC1-6310-414F-B904-FE1725894E7B}" srcOrd="4" destOrd="0" parTransId="{F0415B60-6D55-4E4D-BCC5-7257F02607B3}" sibTransId="{C47D89BC-F634-4ADC-8E23-B61D5A7BB903}"/>
    <dgm:cxn modelId="{68F3FDB2-1BD8-4D2F-BCFE-86E148E0F075}" type="presParOf" srcId="{460EE3ED-2709-4F63-A6C7-F65D7D8FFFB1}" destId="{29F21ACA-A9AF-4B05-8526-B259DDA10743}" srcOrd="0" destOrd="0" presId="urn:microsoft.com/office/officeart/2005/8/layout/vList5"/>
    <dgm:cxn modelId="{D693FB52-16E0-4443-BBE3-8201B9DCD1CB}" type="presParOf" srcId="{29F21ACA-A9AF-4B05-8526-B259DDA10743}" destId="{496DAC62-D27D-4CD2-BFB6-F5FFE71586BA}" srcOrd="0" destOrd="0" presId="urn:microsoft.com/office/officeart/2005/8/layout/vList5"/>
    <dgm:cxn modelId="{94D70EE3-A97C-4256-AE57-3ED7484B6C36}" type="presParOf" srcId="{460EE3ED-2709-4F63-A6C7-F65D7D8FFFB1}" destId="{A6219DD9-FEDB-4176-83FB-E80440FBA47E}" srcOrd="1" destOrd="0" presId="urn:microsoft.com/office/officeart/2005/8/layout/vList5"/>
    <dgm:cxn modelId="{064E4FBB-FDC0-4DEE-99B6-045F92A34A4D}" type="presParOf" srcId="{460EE3ED-2709-4F63-A6C7-F65D7D8FFFB1}" destId="{6EAB6263-7000-4BF7-BF7B-ED5C55AD7B44}" srcOrd="2" destOrd="0" presId="urn:microsoft.com/office/officeart/2005/8/layout/vList5"/>
    <dgm:cxn modelId="{88F3DD9A-3FA6-4643-933E-8115777978D7}" type="presParOf" srcId="{6EAB6263-7000-4BF7-BF7B-ED5C55AD7B44}" destId="{2A4CE435-89AB-4F83-A501-14A5AAE76FA7}" srcOrd="0" destOrd="0" presId="urn:microsoft.com/office/officeart/2005/8/layout/vList5"/>
    <dgm:cxn modelId="{850A34BF-1BCA-46A5-AA35-667D33990E79}" type="presParOf" srcId="{460EE3ED-2709-4F63-A6C7-F65D7D8FFFB1}" destId="{A6D61A13-8288-4322-8CDE-D0295C383E78}" srcOrd="3" destOrd="0" presId="urn:microsoft.com/office/officeart/2005/8/layout/vList5"/>
    <dgm:cxn modelId="{CAB58B13-FA7C-49EB-919E-9BD905AED704}" type="presParOf" srcId="{460EE3ED-2709-4F63-A6C7-F65D7D8FFFB1}" destId="{5E48FA47-1C26-4B3B-B2AA-83B65AD6CF23}" srcOrd="4" destOrd="0" presId="urn:microsoft.com/office/officeart/2005/8/layout/vList5"/>
    <dgm:cxn modelId="{3BBFC430-4234-425C-81B6-75F837012D9A}" type="presParOf" srcId="{5E48FA47-1C26-4B3B-B2AA-83B65AD6CF23}" destId="{CF8B5C75-4362-45FA-A5DC-F19F5AA3CFBD}" srcOrd="0" destOrd="0" presId="urn:microsoft.com/office/officeart/2005/8/layout/vList5"/>
    <dgm:cxn modelId="{9DEFBF33-AE84-42F8-A89E-497B8B4D6E35}" type="presParOf" srcId="{460EE3ED-2709-4F63-A6C7-F65D7D8FFFB1}" destId="{BA118074-38DE-4EF5-A52E-D725F897851A}" srcOrd="5" destOrd="0" presId="urn:microsoft.com/office/officeart/2005/8/layout/vList5"/>
    <dgm:cxn modelId="{19EEEE03-9768-43A4-8D32-3C2F39205219}" type="presParOf" srcId="{460EE3ED-2709-4F63-A6C7-F65D7D8FFFB1}" destId="{7C96CF3B-8AB4-475E-8BD8-0B78BCA007FC}" srcOrd="6" destOrd="0" presId="urn:microsoft.com/office/officeart/2005/8/layout/vList5"/>
    <dgm:cxn modelId="{CAF1DCFA-8DE2-4A2C-A64F-58D0B66DF661}" type="presParOf" srcId="{7C96CF3B-8AB4-475E-8BD8-0B78BCA007FC}" destId="{B07197C3-13EA-4481-B0F1-8774AB53E51A}" srcOrd="0" destOrd="0" presId="urn:microsoft.com/office/officeart/2005/8/layout/vList5"/>
    <dgm:cxn modelId="{2EC385B9-C061-4743-9151-37616E38F388}" type="presParOf" srcId="{460EE3ED-2709-4F63-A6C7-F65D7D8FFFB1}" destId="{D164779B-9C2D-4772-9C5E-972FF8C99254}" srcOrd="7" destOrd="0" presId="urn:microsoft.com/office/officeart/2005/8/layout/vList5"/>
    <dgm:cxn modelId="{72005BFE-FC83-4E05-9F28-7189181C7320}" type="presParOf" srcId="{460EE3ED-2709-4F63-A6C7-F65D7D8FFFB1}" destId="{532E2B97-CE6A-4269-92D6-90075C757308}" srcOrd="8" destOrd="0" presId="urn:microsoft.com/office/officeart/2005/8/layout/vList5"/>
    <dgm:cxn modelId="{C2CDF997-0911-447A-AD45-6A67F1A7F786}" type="presParOf" srcId="{532E2B97-CE6A-4269-92D6-90075C757308}" destId="{6ECEA03A-1489-48F9-8172-E59C5F3FD9C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2FC97-A6D6-4B19-9FAB-3FD5A067AD65}">
      <dsp:nvSpPr>
        <dsp:cNvPr id="0" name=""/>
        <dsp:cNvSpPr/>
      </dsp:nvSpPr>
      <dsp:spPr>
        <a:xfrm>
          <a:off x="540915" y="522175"/>
          <a:ext cx="4068018" cy="1741387"/>
        </a:xfrm>
        <a:prstGeom prst="roundRect">
          <a:avLst/>
        </a:prstGeom>
        <a:solidFill>
          <a:srgbClr val="C9A1DB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cs typeface="Tahoma" panose="020B0604030504040204" pitchFamily="34" charset="0"/>
            </a:rPr>
            <a:t>КАФЕДР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cap="all" dirty="0" smtClean="0">
              <a:solidFill>
                <a:schemeClr val="tx1"/>
              </a:solidFill>
              <a:cs typeface="Tahoma" panose="020B0604030504040204" pitchFamily="34" charset="0"/>
            </a:rPr>
            <a:t>Башкирского государственного медицинского университета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25923" y="607183"/>
        <a:ext cx="3898002" cy="1571371"/>
      </dsp:txXfrm>
    </dsp:sp>
    <dsp:sp modelId="{1DE8E4F5-48D2-437C-B939-D30566E33C53}">
      <dsp:nvSpPr>
        <dsp:cNvPr id="0" name=""/>
        <dsp:cNvSpPr/>
      </dsp:nvSpPr>
      <dsp:spPr>
        <a:xfrm>
          <a:off x="389789" y="2535981"/>
          <a:ext cx="4067371" cy="1792982"/>
        </a:xfrm>
        <a:prstGeom prst="roundRect">
          <a:avLst/>
        </a:prstGeom>
        <a:solidFill>
          <a:srgbClr val="C9A1DB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tx1"/>
              </a:solidFill>
              <a:latin typeface="+mn-lt"/>
              <a:cs typeface="Tahoma" panose="020B0604030504040204" pitchFamily="34" charset="0"/>
            </a:rPr>
            <a:t>КАФЕДРЫ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cap="all" dirty="0" smtClean="0">
              <a:solidFill>
                <a:schemeClr val="tx1"/>
              </a:solidFill>
              <a:latin typeface="+mn-lt"/>
              <a:cs typeface="Tahoma" panose="020B0604030504040204" pitchFamily="34" charset="0"/>
            </a:rPr>
            <a:t>Башкирского медицинского колледжа</a:t>
          </a:r>
          <a:endParaRPr lang="ru-RU" sz="2400" kern="1200" dirty="0">
            <a:solidFill>
              <a:schemeClr val="tx1"/>
            </a:solidFill>
            <a:latin typeface="+mn-lt"/>
          </a:endParaRPr>
        </a:p>
      </dsp:txBody>
      <dsp:txXfrm>
        <a:off x="477315" y="2623507"/>
        <a:ext cx="3892319" cy="1617930"/>
      </dsp:txXfrm>
    </dsp:sp>
    <dsp:sp modelId="{9DB7BBBA-4B6A-4879-A893-75681DD96A8E}">
      <dsp:nvSpPr>
        <dsp:cNvPr id="0" name=""/>
        <dsp:cNvSpPr/>
      </dsp:nvSpPr>
      <dsp:spPr>
        <a:xfrm>
          <a:off x="5759111" y="642425"/>
          <a:ext cx="5951182" cy="3074891"/>
        </a:xfrm>
        <a:prstGeom prst="roundRect">
          <a:avLst/>
        </a:prstGeom>
        <a:solidFill>
          <a:srgbClr val="C9A1DB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FF0000"/>
              </a:solidFill>
              <a:cs typeface="Tahoma" panose="020B0604030504040204" pitchFamily="34" charset="0"/>
            </a:rPr>
            <a:t>20 </a:t>
          </a:r>
          <a:r>
            <a:rPr lang="ru-RU" altLang="ru-RU" sz="2400" b="1" kern="1200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Главных внештатных детских специалистов МЗ РБ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FF0000"/>
              </a:solidFill>
              <a:cs typeface="Tahoma" panose="020B0604030504040204" pitchFamily="34" charset="0"/>
            </a:rPr>
            <a:t>142  </a:t>
          </a:r>
          <a:r>
            <a:rPr lang="ru-RU" altLang="ru-RU" sz="2400" b="1" kern="1200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Статьи и выступления </a:t>
          </a:r>
          <a:endParaRPr lang="ru-RU" altLang="ru-RU" sz="2400" kern="1200" dirty="0" smtClean="0">
            <a:solidFill>
              <a:srgbClr val="4472C4">
                <a:lumMod val="50000"/>
              </a:srgbClr>
            </a:solidFill>
            <a:cs typeface="Tahoma" panose="020B060403050404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FF0000"/>
              </a:solidFill>
              <a:cs typeface="Tahoma" panose="020B0604030504040204" pitchFamily="34" charset="0"/>
            </a:rPr>
            <a:t>30</a:t>
          </a:r>
          <a:r>
            <a:rPr lang="ru-RU" altLang="ru-RU" sz="2400" b="1" kern="1200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 Изобретений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rgbClr val="FF0000"/>
              </a:solidFill>
              <a:cs typeface="Tahoma" panose="020B0604030504040204" pitchFamily="34" charset="0"/>
            </a:rPr>
            <a:t>45</a:t>
          </a:r>
          <a:r>
            <a:rPr lang="ru-RU" altLang="ru-RU" sz="2400" b="1" kern="1200" dirty="0" smtClean="0">
              <a:solidFill>
                <a:srgbClr val="4472C4">
                  <a:lumMod val="50000"/>
                </a:srgbClr>
              </a:solidFill>
              <a:cs typeface="Tahoma" panose="020B0604030504040204" pitchFamily="34" charset="0"/>
            </a:rPr>
            <a:t> Монографий</a:t>
          </a:r>
          <a:endParaRPr lang="ru-RU" sz="2300" kern="1200" dirty="0">
            <a:solidFill>
              <a:schemeClr val="tx1"/>
            </a:solidFill>
            <a:latin typeface="+mn-lt"/>
          </a:endParaRPr>
        </a:p>
      </dsp:txBody>
      <dsp:txXfrm>
        <a:off x="5909215" y="792529"/>
        <a:ext cx="5650974" cy="2774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F27BA-5C06-493B-9728-25E1DCFB2FC3}">
      <dsp:nvSpPr>
        <dsp:cNvPr id="0" name=""/>
        <dsp:cNvSpPr/>
      </dsp:nvSpPr>
      <dsp:spPr>
        <a:xfrm>
          <a:off x="3085188" y="14090"/>
          <a:ext cx="5817075" cy="1092268"/>
        </a:xfrm>
        <a:prstGeom prst="roundRect">
          <a:avLst/>
        </a:prstGeom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Работа с высшими и средними профессиональными заведениями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138508" y="67410"/>
        <a:ext cx="5710435" cy="985628"/>
      </dsp:txXfrm>
    </dsp:sp>
    <dsp:sp modelId="{FCAF3273-7F43-41A9-A245-5D70B5F01FB5}">
      <dsp:nvSpPr>
        <dsp:cNvPr id="0" name=""/>
        <dsp:cNvSpPr/>
      </dsp:nvSpPr>
      <dsp:spPr>
        <a:xfrm>
          <a:off x="3652600" y="1100500"/>
          <a:ext cx="4419855" cy="997969"/>
        </a:xfrm>
        <a:prstGeom prst="roundRect">
          <a:avLst/>
        </a:prstGeom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+mn-lt"/>
            </a:rPr>
            <a:t>Профориентационная</a:t>
          </a: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 работа </a:t>
          </a:r>
          <a:endParaRPr lang="ru-RU" sz="2400" b="1" kern="1200" dirty="0">
            <a:solidFill>
              <a:schemeClr val="tx1"/>
            </a:solidFill>
            <a:latin typeface="+mn-lt"/>
          </a:endParaRPr>
        </a:p>
      </dsp:txBody>
      <dsp:txXfrm>
        <a:off x="3701317" y="1149217"/>
        <a:ext cx="4322421" cy="900535"/>
      </dsp:txXfrm>
    </dsp:sp>
    <dsp:sp modelId="{56AE72F2-64E1-4B59-901A-93C8C2574154}">
      <dsp:nvSpPr>
        <dsp:cNvPr id="0" name=""/>
        <dsp:cNvSpPr/>
      </dsp:nvSpPr>
      <dsp:spPr>
        <a:xfrm>
          <a:off x="3674920" y="2088550"/>
          <a:ext cx="4419855" cy="997969"/>
        </a:xfrm>
        <a:prstGeom prst="roundRect">
          <a:avLst/>
        </a:prstGeom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Практика </a:t>
          </a:r>
          <a:endParaRPr lang="ru-RU" sz="2400" b="1" kern="1200" dirty="0">
            <a:solidFill>
              <a:schemeClr val="tx1"/>
            </a:solidFill>
            <a:latin typeface="+mn-lt"/>
          </a:endParaRPr>
        </a:p>
      </dsp:txBody>
      <dsp:txXfrm>
        <a:off x="3723637" y="2137267"/>
        <a:ext cx="4322421" cy="900535"/>
      </dsp:txXfrm>
    </dsp:sp>
    <dsp:sp modelId="{0CA865C6-FCF0-4094-B771-247D3A9C78B1}">
      <dsp:nvSpPr>
        <dsp:cNvPr id="0" name=""/>
        <dsp:cNvSpPr/>
      </dsp:nvSpPr>
      <dsp:spPr>
        <a:xfrm>
          <a:off x="3689240" y="3086520"/>
          <a:ext cx="4419855" cy="997969"/>
        </a:xfrm>
        <a:prstGeom prst="roundRect">
          <a:avLst/>
        </a:prstGeom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+mn-lt"/>
            </a:rPr>
            <a:t>Участие в </a:t>
          </a: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Ярмарках</a:t>
          </a:r>
          <a:r>
            <a:rPr lang="ru-RU" sz="2300" b="1" kern="1200" dirty="0" smtClean="0">
              <a:solidFill>
                <a:schemeClr val="tx1"/>
              </a:solidFill>
              <a:latin typeface="+mn-lt"/>
            </a:rPr>
            <a:t> вакансий </a:t>
          </a:r>
          <a:endParaRPr lang="ru-RU" sz="2300" b="1" kern="1200" dirty="0">
            <a:solidFill>
              <a:schemeClr val="tx1"/>
            </a:solidFill>
            <a:latin typeface="+mn-lt"/>
          </a:endParaRPr>
        </a:p>
      </dsp:txBody>
      <dsp:txXfrm>
        <a:off x="3737957" y="3135237"/>
        <a:ext cx="4322421" cy="900535"/>
      </dsp:txXfrm>
    </dsp:sp>
    <dsp:sp modelId="{750A4F9F-8A98-4B10-B0D9-67EBED9B8538}">
      <dsp:nvSpPr>
        <dsp:cNvPr id="0" name=""/>
        <dsp:cNvSpPr/>
      </dsp:nvSpPr>
      <dsp:spPr>
        <a:xfrm>
          <a:off x="3725881" y="4099280"/>
          <a:ext cx="4419855" cy="997969"/>
        </a:xfrm>
        <a:prstGeom prst="roundRect">
          <a:avLst/>
        </a:prstGeom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Проведение Дней открытых дверей </a:t>
          </a:r>
          <a:endParaRPr lang="ru-RU" sz="2400" b="1" kern="1200" dirty="0">
            <a:solidFill>
              <a:schemeClr val="tx1"/>
            </a:solidFill>
            <a:latin typeface="+mn-lt"/>
          </a:endParaRPr>
        </a:p>
      </dsp:txBody>
      <dsp:txXfrm>
        <a:off x="3774598" y="4147997"/>
        <a:ext cx="4322421" cy="900535"/>
      </dsp:txXfrm>
    </dsp:sp>
    <dsp:sp modelId="{093D4B86-2AA5-43C0-92B5-F02293C9521A}">
      <dsp:nvSpPr>
        <dsp:cNvPr id="0" name=""/>
        <dsp:cNvSpPr/>
      </dsp:nvSpPr>
      <dsp:spPr>
        <a:xfrm>
          <a:off x="3722699" y="5150940"/>
          <a:ext cx="4419855" cy="997969"/>
        </a:xfrm>
        <a:prstGeom prst="roundRect">
          <a:avLst/>
        </a:prstGeom>
        <a:gradFill rotWithShape="0">
          <a:gsLst>
            <a:gs pos="0">
              <a:srgbClr val="C9A1DB">
                <a:tint val="66000"/>
                <a:satMod val="160000"/>
              </a:srgbClr>
            </a:gs>
            <a:gs pos="50000">
              <a:srgbClr val="C9A1DB">
                <a:tint val="44500"/>
                <a:satMod val="160000"/>
              </a:srgbClr>
            </a:gs>
            <a:gs pos="100000">
              <a:srgbClr val="C9A1DB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Профессиональный отбор лучших для целевого обучения</a:t>
          </a:r>
          <a:endParaRPr lang="ru-RU" sz="2400" b="1" kern="1200" dirty="0">
            <a:solidFill>
              <a:schemeClr val="tx1"/>
            </a:solidFill>
            <a:latin typeface="+mn-lt"/>
          </a:endParaRPr>
        </a:p>
      </dsp:txBody>
      <dsp:txXfrm>
        <a:off x="3771416" y="5199657"/>
        <a:ext cx="4322421" cy="900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65B8-BE6C-4908-AA37-3DFF789ADED4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EB4B8-C945-4E1F-88AD-57277E415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7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B4B8-C945-4E1F-88AD-57277E41590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B4B8-C945-4E1F-88AD-57277E41590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6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11" y="364090"/>
            <a:ext cx="739752" cy="46234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091735"/>
            <a:ext cx="11873552" cy="1152146"/>
            <a:chOff x="0" y="1771532"/>
            <a:chExt cx="11764369" cy="115214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9413" y="150531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1218565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</a:endParaRPr>
          </a:p>
          <a:p>
            <a:pPr algn="ctr" defTabSz="1218565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Эффективные методы адаптации молодого специалиста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301229" y="4212027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1218565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Тураева </a:t>
            </a:r>
            <a:r>
              <a:rPr lang="ru-RU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Залия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Зуфаровна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1015384"/>
          </a:xfrm>
          <a:prstGeom prst="rect">
            <a:avLst/>
          </a:prstGeom>
          <a:noFill/>
          <a:ln>
            <a:noFill/>
          </a:ln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defTabSz="1218565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кадров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Республиканская детская клиническая больница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2" y="1297711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194107"/>
            <a:ext cx="861534" cy="79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4234252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880" y="0"/>
            <a:ext cx="9683750" cy="10795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Организационная адаптация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963295"/>
            <a:ext cx="11365865" cy="5361940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sz="2300" dirty="0" smtClean="0">
                <a:cs typeface="+mn-lt"/>
              </a:rPr>
              <a:t>Проводится в течение первой недели после приема на работу и заключается  в формировании у молодого специалиста целостного представления </a:t>
            </a:r>
            <a:r>
              <a:rPr lang="ru-RU" sz="2300" dirty="0">
                <a:cs typeface="+mn-lt"/>
              </a:rPr>
              <a:t>о </a:t>
            </a:r>
            <a:r>
              <a:rPr lang="ru-RU" sz="2300" dirty="0" smtClean="0">
                <a:cs typeface="+mn-lt"/>
              </a:rPr>
              <a:t>системе здравоохранения:</a:t>
            </a:r>
          </a:p>
          <a:p>
            <a:pPr marL="342900" indent="-342900">
              <a:lnSpc>
                <a:spcPct val="100000"/>
              </a:lnSpc>
            </a:pPr>
            <a:r>
              <a:rPr lang="ru-RU" sz="2300" dirty="0" smtClean="0">
                <a:cs typeface="+mn-lt"/>
              </a:rPr>
              <a:t>организационной структуре учреждения, </a:t>
            </a:r>
          </a:p>
          <a:p>
            <a:pPr marL="342900" indent="-342900">
              <a:lnSpc>
                <a:spcPct val="100000"/>
              </a:lnSpc>
            </a:pPr>
            <a:r>
              <a:rPr lang="ru-RU" sz="2300" dirty="0">
                <a:cs typeface="+mn-lt"/>
              </a:rPr>
              <a:t>специфике деятельности, </a:t>
            </a:r>
          </a:p>
          <a:p>
            <a:pPr marL="342900" indent="-342900">
              <a:lnSpc>
                <a:spcPct val="100000"/>
              </a:lnSpc>
            </a:pPr>
            <a:r>
              <a:rPr lang="ru-RU" sz="2300" dirty="0">
                <a:cs typeface="+mn-lt"/>
              </a:rPr>
              <a:t>культурной среде, </a:t>
            </a:r>
          </a:p>
          <a:p>
            <a:pPr marL="342900" indent="-342900">
              <a:lnSpc>
                <a:spcPct val="100000"/>
              </a:lnSpc>
            </a:pPr>
            <a:r>
              <a:rPr lang="ru-RU" sz="2300" dirty="0">
                <a:cs typeface="+mn-lt"/>
              </a:rPr>
              <a:t>структурного подразделения, </a:t>
            </a:r>
          </a:p>
          <a:p>
            <a:pPr marL="342900" indent="-342900">
              <a:lnSpc>
                <a:spcPct val="100000"/>
              </a:lnSpc>
            </a:pPr>
            <a:r>
              <a:rPr lang="ru-RU" sz="2300" dirty="0">
                <a:cs typeface="+mn-lt"/>
              </a:rPr>
              <a:t>порядке взаимодействия между подразделениями больницы и непосредственных должностных обязанностях</a:t>
            </a:r>
            <a:r>
              <a:rPr lang="ru-RU" sz="2300" dirty="0" smtClean="0">
                <a:cs typeface="+mn-lt"/>
              </a:rPr>
              <a:t>.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2300" dirty="0" smtClean="0">
                <a:cs typeface="+mn-lt"/>
              </a:rPr>
              <a:t>Новичку представляется рабочее место, проводится экскурсия. </a:t>
            </a:r>
            <a:r>
              <a:rPr lang="ru-RU" sz="2300" dirty="0">
                <a:cs typeface="+mn-lt"/>
              </a:rPr>
              <a:t>Для ответа на самые популярные вопросы «</a:t>
            </a:r>
            <a:r>
              <a:rPr lang="ru-RU" sz="2300" dirty="0" smtClean="0">
                <a:cs typeface="+mn-lt"/>
              </a:rPr>
              <a:t>новобранцев</a:t>
            </a:r>
            <a:r>
              <a:rPr lang="ru-RU" sz="2300" dirty="0">
                <a:cs typeface="+mn-lt"/>
              </a:rPr>
              <a:t>» разработана Адаптационная памятка , которая вручается при оформлении приема на работу</a:t>
            </a:r>
            <a:r>
              <a:rPr lang="ru-RU" sz="2300" dirty="0" smtClean="0">
                <a:cs typeface="+mn-lt"/>
              </a:rPr>
              <a:t>. В ней содержатся ответы на самые популярные вопросы: что, где, когда.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4234252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Организационная адаптация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075" y="1375410"/>
            <a:ext cx="10928985" cy="5159375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sz="2400" dirty="0" smtClean="0"/>
              <a:t>В организационной адаптации отводится особая роль  интеграции сотрудника в информационную среду РДКБ: 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оформляется доступ в ИС,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 проводится обучение работе в ГИС,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 </a:t>
            </a:r>
            <a:r>
              <a:rPr lang="ru-RU" sz="2400" dirty="0" err="1" smtClean="0"/>
              <a:t>демонстируются</a:t>
            </a:r>
            <a:r>
              <a:rPr lang="ru-RU" sz="2400" dirty="0" smtClean="0"/>
              <a:t>  корпоративные ресурсы, необходимые для работы и общественной жизни, детально разъясняются требования к работе с ними и существующие ограничения.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2400" dirty="0" smtClean="0"/>
              <a:t>Максимальному внедрению сотрудника в рабочую среду способствуют современные  средства коммуникации, в т.ч. общий чат работников РДКБ, который содержит не только новостные материалы, но и раздел с типовыми служебными документами, используемыми в работе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4234252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395" y="-47625"/>
            <a:ext cx="8153400" cy="11290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  <a:cs typeface="+mn-lt"/>
              </a:rPr>
              <a:t>Адаптация в должности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945" y="758190"/>
            <a:ext cx="10977245" cy="5164455"/>
          </a:xfrm>
        </p:spPr>
        <p:txBody>
          <a:bodyPr>
            <a:noAutofit/>
          </a:bodyPr>
          <a:lstStyle/>
          <a:p>
            <a:pPr marL="0" indent="45720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latin typeface="+mn-ea"/>
                <a:cs typeface="+mn-ea"/>
              </a:rPr>
              <a:t>Форма </a:t>
            </a:r>
            <a:r>
              <a:rPr lang="ru-RU" sz="2400" b="1" dirty="0">
                <a:latin typeface="+mn-ea"/>
                <a:cs typeface="+mn-ea"/>
              </a:rPr>
              <a:t>адаптации</a:t>
            </a:r>
            <a:r>
              <a:rPr lang="ru-RU" sz="2400" dirty="0">
                <a:latin typeface="+mn-ea"/>
                <a:cs typeface="+mn-ea"/>
              </a:rPr>
              <a:t>, при которой новый сотрудник приобретает профессиональные знания, умения и навыки, необходимые для скорейшего вхождения в должность и достижения количественно-качественных показателей эффективности профессиональной деятельности в наиболее короткие сроки. Видами адаптации в должности молодых специалистов являются </a:t>
            </a:r>
            <a:r>
              <a:rPr lang="ru-RU" sz="2400" dirty="0" smtClean="0">
                <a:latin typeface="+mn-ea"/>
                <a:cs typeface="+mn-ea"/>
              </a:rPr>
              <a:t>наставничество, стажировка. 	</a:t>
            </a:r>
            <a:r>
              <a:rPr lang="ru-RU" sz="2400" b="1" dirty="0" smtClean="0">
                <a:effectLst/>
                <a:cs typeface="+mn-lt"/>
              </a:rPr>
              <a:t>Н</a:t>
            </a:r>
            <a:r>
              <a:rPr lang="ru-RU" altLang="ru-RU" sz="2400" b="1" dirty="0" smtClean="0">
                <a:effectLst/>
                <a:cs typeface="+mn-lt"/>
              </a:rPr>
              <a:t>аставничество </a:t>
            </a:r>
            <a:r>
              <a:rPr lang="ru-RU" altLang="ru-RU" sz="2400" dirty="0" smtClean="0">
                <a:latin typeface="+mn-ea"/>
                <a:cs typeface="+mn-ea"/>
              </a:rPr>
              <a:t> </a:t>
            </a:r>
            <a:r>
              <a:rPr lang="ru-RU" altLang="ru-RU" sz="2400" dirty="0">
                <a:latin typeface="+mn-ea"/>
                <a:cs typeface="+mn-ea"/>
              </a:rPr>
              <a:t>- форма передачи профессиональных знаний, умений и навыков от более опытного сотрудника – менее </a:t>
            </a:r>
            <a:r>
              <a:rPr lang="ru-RU" altLang="ru-RU" sz="2400" dirty="0" smtClean="0">
                <a:latin typeface="+mn-ea"/>
                <a:cs typeface="+mn-ea"/>
              </a:rPr>
              <a:t>опытному. </a:t>
            </a:r>
            <a:r>
              <a:rPr lang="ru-RU" sz="2400" dirty="0">
                <a:latin typeface="+mn-ea"/>
                <a:cs typeface="+mn-ea"/>
              </a:rPr>
              <a:t>Наставники подбираются из числа наиболее подготовленных специалистов со стажем работы по </a:t>
            </a:r>
            <a:r>
              <a:rPr lang="ru-RU" sz="2400" dirty="0" smtClean="0">
                <a:latin typeface="+mn-ea"/>
                <a:cs typeface="+mn-ea"/>
              </a:rPr>
              <a:t>специальности, обладающих </a:t>
            </a:r>
            <a:r>
              <a:rPr lang="ru-RU" sz="2400" dirty="0">
                <a:latin typeface="+mn-ea"/>
                <a:cs typeface="+mn-ea"/>
              </a:rPr>
              <a:t>высокими профессиональными и моральными качествами, имеющих склонность к воспитательной работе и пользующихся авторитетом в коллективе. </a:t>
            </a:r>
          </a:p>
          <a:p>
            <a:pPr marL="0" indent="45720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+mn-ea"/>
                <a:cs typeface="+mn-ea"/>
              </a:rPr>
              <a:t>В </a:t>
            </a:r>
            <a:r>
              <a:rPr lang="ru-RU" sz="2400" dirty="0">
                <a:latin typeface="+mn-ea"/>
                <a:cs typeface="+mn-ea"/>
              </a:rPr>
              <a:t>настоящее время в РДКБ  определены 111 наставников врачей, 135 наставников молодых специалистов из числа среднего медицинского персонала</a:t>
            </a:r>
            <a:r>
              <a:rPr lang="ru-RU" sz="2400" dirty="0" smtClean="0">
                <a:latin typeface="+mn-ea"/>
                <a:cs typeface="+mn-ea"/>
              </a:rPr>
              <a:t>. Срок </a:t>
            </a:r>
            <a:r>
              <a:rPr lang="ru-RU" sz="2400" dirty="0">
                <a:latin typeface="+mn-ea"/>
                <a:cs typeface="+mn-ea"/>
              </a:rPr>
              <a:t>адаптации в должности устанавливается </a:t>
            </a:r>
            <a:r>
              <a:rPr lang="ru-RU" sz="2400" dirty="0" smtClean="0">
                <a:latin typeface="+mn-ea"/>
                <a:cs typeface="+mn-ea"/>
              </a:rPr>
              <a:t>индивидуально. </a:t>
            </a:r>
            <a:endParaRPr lang="ru-RU" sz="2400" dirty="0">
              <a:latin typeface="+mn-ea"/>
              <a:cs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325" y="0"/>
            <a:ext cx="10274935" cy="10426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Адаптация в должности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Наиболее важным инструментом адаптации в должности является внутреннее обучение, молодой сотрудник  в обязательном порядке знакомится с локальными актами организации,  усваивает корпоративные стандарты выполнения работ, изучает алгоритмы, </a:t>
            </a:r>
            <a:r>
              <a:rPr lang="ru-RU" dirty="0" err="1" smtClean="0"/>
              <a:t>СОПы</a:t>
            </a:r>
            <a:r>
              <a:rPr lang="ru-RU" dirty="0" smtClean="0"/>
              <a:t>, регламенты (с заполнением краткого опросника), проходит инструктаж. В ГБУЗ РДКБ создан </a:t>
            </a:r>
            <a:r>
              <a:rPr lang="ru-RU" dirty="0" err="1" smtClean="0"/>
              <a:t>Симуляционный</a:t>
            </a:r>
            <a:r>
              <a:rPr lang="ru-RU" dirty="0" smtClean="0"/>
              <a:t> кабинет, работу которого ведет отдельный специалист. К обучению, в т.ч. практическим навыкам,  привлечены специалисты всех направлений, занятия проводятся в соответствии с графиками. Для формирования у молодых сотрудников корпоративных коммуникативных навыков  разработаны стандарты </a:t>
            </a:r>
            <a:r>
              <a:rPr lang="ru-RU" dirty="0"/>
              <a:t>общения медицинских работников с пациентами, законными </a:t>
            </a:r>
            <a:r>
              <a:rPr lang="ru-RU" dirty="0" smtClean="0"/>
              <a:t>представителями. Документы сформированы по должностям и специфике подразделений, находятся в отделениях в открытом доступе.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4234252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510" y="87630"/>
            <a:ext cx="7513955" cy="104838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Социальная адаптация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730" y="1184275"/>
            <a:ext cx="10515600" cy="435133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sz="2400" b="1" dirty="0">
                <a:cs typeface="+mn-lt"/>
              </a:rPr>
              <a:t>Социальная адаптация </a:t>
            </a:r>
            <a:r>
              <a:rPr lang="ru-RU" sz="2400" dirty="0">
                <a:cs typeface="+mn-lt"/>
              </a:rPr>
              <a:t>- приспособление работника к социальной атмосфере в медицинской организации, принятие норм поведения и общения, существующих в коллективе, построение системы взаимоотношений с коллегами на личностном уровне. На данном этапе новый работник узнает, как принято общаться с руководителем, коллегами, пациентами и их законными представителями.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2400" dirty="0">
                <a:cs typeface="+mn-lt"/>
              </a:rPr>
              <a:t>Социальную адаптацию проходят все вновь принятые работники. Период прохождения социальной адаптации составляет от 1 до 3 месяцев.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670" y="86995"/>
            <a:ext cx="7845425" cy="9017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Социальная адаптация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9895" y="1431925"/>
            <a:ext cx="7816215" cy="5236845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sz="2400" dirty="0" smtClean="0">
                <a:cs typeface="+mn-lt"/>
              </a:rPr>
              <a:t>В данной форме  наиболее эффективными инструментами являются тренинги с молодыми специалистами, в первую очередь </a:t>
            </a:r>
            <a:r>
              <a:rPr lang="ru-RU" sz="2400" b="1" u="sng" dirty="0" err="1" smtClean="0">
                <a:cs typeface="+mn-lt"/>
              </a:rPr>
              <a:t>Welcome</a:t>
            </a:r>
            <a:r>
              <a:rPr lang="ru-RU" sz="2400" b="1" u="sng" dirty="0" smtClean="0">
                <a:cs typeface="+mn-lt"/>
              </a:rPr>
              <a:t>-тренинг</a:t>
            </a:r>
            <a:r>
              <a:rPr lang="ru-RU" sz="2400" dirty="0" smtClean="0">
                <a:cs typeface="+mn-lt"/>
              </a:rPr>
              <a:t>, в ходе которого рассказывается </a:t>
            </a:r>
            <a:r>
              <a:rPr lang="ru-RU" sz="2400" dirty="0">
                <a:cs typeface="+mn-lt"/>
              </a:rPr>
              <a:t>о методах организации своей профессиональной деятельности</a:t>
            </a:r>
            <a:r>
              <a:rPr lang="ru-RU" sz="2400" dirty="0" smtClean="0">
                <a:cs typeface="+mn-lt"/>
              </a:rPr>
              <a:t>, структуре больницы, </a:t>
            </a:r>
            <a:r>
              <a:rPr lang="ru-RU" sz="2400" dirty="0">
                <a:cs typeface="+mn-lt"/>
              </a:rPr>
              <a:t>общественной жизни </a:t>
            </a:r>
            <a:r>
              <a:rPr lang="ru-RU" sz="2400" dirty="0" smtClean="0">
                <a:cs typeface="+mn-lt"/>
              </a:rPr>
              <a:t>(</a:t>
            </a:r>
            <a:r>
              <a:rPr lang="ru-RU" sz="2400" dirty="0">
                <a:cs typeface="+mn-lt"/>
              </a:rPr>
              <a:t>работе Молодежного совета, Этического комитета, профкома)</a:t>
            </a:r>
            <a:r>
              <a:rPr lang="ru-RU" sz="2400" dirty="0" smtClean="0">
                <a:cs typeface="+mn-lt"/>
              </a:rPr>
              <a:t>. 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sz="2400" dirty="0" smtClean="0">
                <a:cs typeface="+mn-lt"/>
              </a:rPr>
              <a:t>В ходе встречи молодым специалистам рассказывается о перспективах профессионального роста, возможностях обучения за счет работодателя, в т.ч. переподготовки новым специальностям, параметрах оценки их деятельности и то , как она влияет на заработную плату.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1" r="15414" b="9508"/>
          <a:stretch>
            <a:fillRect/>
          </a:stretch>
        </p:blipFill>
        <p:spPr>
          <a:xfrm>
            <a:off x="246036" y="1431913"/>
            <a:ext cx="3919655" cy="2501731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50" y="3933644"/>
            <a:ext cx="3770641" cy="2645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275" y="365125"/>
            <a:ext cx="10423525" cy="9994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адаптация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58" y="1825625"/>
            <a:ext cx="6730042" cy="4351338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sz="2400" dirty="0" smtClean="0">
                <a:cs typeface="+mn-lt"/>
              </a:rPr>
              <a:t>В обязательном порядке в тренинге участвуют психологи, они дают практические навыки: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cs typeface="+mn-lt"/>
              </a:rPr>
              <a:t>снятия эмоционального напряжения, 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cs typeface="+mn-lt"/>
              </a:rPr>
              <a:t>психологические </a:t>
            </a:r>
            <a:r>
              <a:rPr lang="ru-RU" sz="2400" dirty="0" smtClean="0">
                <a:cs typeface="+mn-lt"/>
              </a:rPr>
              <a:t>инструменты </a:t>
            </a:r>
            <a:r>
              <a:rPr lang="ru-RU" sz="2400" dirty="0">
                <a:cs typeface="+mn-lt"/>
              </a:rPr>
              <a:t>вхождения в </a:t>
            </a:r>
            <a:r>
              <a:rPr lang="ru-RU" sz="2400" dirty="0" smtClean="0">
                <a:cs typeface="+mn-lt"/>
              </a:rPr>
              <a:t>работу,общения с родителями и детьми,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cs typeface="+mn-lt"/>
              </a:rPr>
              <a:t>построения взаимоотношений с коллегами. 	</a:t>
            </a:r>
            <a:r>
              <a:rPr lang="ru-RU" sz="2400" b="1" u="sng" dirty="0" smtClean="0">
                <a:cs typeface="+mn-lt"/>
              </a:rPr>
              <a:t>Используемые методики различны: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cs typeface="+mn-lt"/>
              </a:rPr>
              <a:t>лекции, </a:t>
            </a:r>
            <a:r>
              <a:rPr lang="ru-RU" sz="2400" smtClean="0">
                <a:cs typeface="+mn-lt"/>
              </a:rPr>
              <a:t>практикумы, </a:t>
            </a:r>
          </a:p>
          <a:p>
            <a:pPr>
              <a:lnSpc>
                <a:spcPct val="100000"/>
              </a:lnSpc>
            </a:pPr>
            <a:r>
              <a:rPr lang="ru-RU" sz="2400" smtClean="0">
                <a:cs typeface="+mn-lt"/>
              </a:rPr>
              <a:t>ролевые </a:t>
            </a:r>
            <a:r>
              <a:rPr lang="ru-RU" sz="2400" dirty="0" smtClean="0">
                <a:cs typeface="+mn-lt"/>
              </a:rPr>
              <a:t>игры,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cs typeface="+mn-lt"/>
              </a:rPr>
              <a:t>занятия в сенсорной комнате.</a:t>
            </a:r>
            <a:endParaRPr lang="ru-RU" sz="2400" dirty="0">
              <a:cs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1" r="15414" b="9508"/>
          <a:stretch>
            <a:fillRect/>
          </a:stretch>
        </p:blipFill>
        <p:spPr>
          <a:xfrm>
            <a:off x="246036" y="1431913"/>
            <a:ext cx="3919655" cy="2501731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50" y="3933644"/>
            <a:ext cx="3900905" cy="2645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0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  <a:cs typeface="+mn-lt"/>
              </a:rPr>
              <a:t>Социальная адаптация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635" y="1102360"/>
            <a:ext cx="10822305" cy="5019040"/>
          </a:xfrm>
        </p:spPr>
        <p:txBody>
          <a:bodyPr>
            <a:normAutofit fontScale="90000" lnSpcReduction="10000"/>
          </a:bodyPr>
          <a:lstStyle/>
          <a:p>
            <a:pPr marL="0" lvl="0" indent="457200">
              <a:lnSpc>
                <a:spcPct val="100000"/>
              </a:lnSpc>
              <a:buNone/>
            </a:pPr>
            <a:r>
              <a:rPr lang="ru-RU" sz="2595" dirty="0" smtClean="0"/>
              <a:t>Стоит отметить, что  в работе с персоналом в РДКБ, особенно в адаптации, психологи учреждения задействованы весьма активно: </a:t>
            </a:r>
            <a:endParaRPr lang="ru-RU" sz="2595" dirty="0"/>
          </a:p>
          <a:p>
            <a:pPr>
              <a:lnSpc>
                <a:spcPct val="100000"/>
              </a:lnSpc>
            </a:pPr>
            <a:r>
              <a:rPr lang="ru-RU" sz="2595" dirty="0"/>
              <a:t>т</a:t>
            </a:r>
            <a:r>
              <a:rPr lang="ru-RU" sz="2595" dirty="0" smtClean="0"/>
              <a:t>ренинги по профилактике </a:t>
            </a:r>
            <a:r>
              <a:rPr lang="ru-RU" sz="2595" dirty="0"/>
              <a:t>профессионального выгорания, решению конфликтных ситуаций </a:t>
            </a:r>
            <a:r>
              <a:rPr lang="ru-RU" sz="2595" dirty="0" smtClean="0"/>
              <a:t>(по разработанным программам); </a:t>
            </a:r>
            <a:endParaRPr lang="ru-RU" sz="2595" dirty="0"/>
          </a:p>
          <a:p>
            <a:pPr>
              <a:lnSpc>
                <a:spcPct val="100000"/>
              </a:lnSpc>
            </a:pPr>
            <a:r>
              <a:rPr lang="ru-RU" sz="2595" dirty="0" smtClean="0"/>
              <a:t>тренинги  </a:t>
            </a:r>
            <a:r>
              <a:rPr lang="ru-RU" sz="2595" dirty="0"/>
              <a:t>с работниками подразделений по первичному приему пациентов.  </a:t>
            </a:r>
          </a:p>
          <a:p>
            <a:pPr>
              <a:lnSpc>
                <a:spcPct val="100000"/>
              </a:lnSpc>
            </a:pPr>
            <a:r>
              <a:rPr lang="ru-RU" sz="2595" dirty="0" smtClean="0"/>
              <a:t>«час </a:t>
            </a:r>
            <a:r>
              <a:rPr lang="ru-RU" sz="2595" dirty="0"/>
              <a:t>психолога» (еженедельно, по средам, при необходимости - внепланово) для консультирования работников. За 2022 год психологическую помощь получили 77 </a:t>
            </a:r>
            <a:r>
              <a:rPr lang="ru-RU" sz="2595" dirty="0" smtClean="0"/>
              <a:t>сотрудников, за 2023 – 98 человек. </a:t>
            </a:r>
            <a:endParaRPr lang="ru-RU" sz="2595" dirty="0"/>
          </a:p>
          <a:p>
            <a:pPr marL="0" indent="457200">
              <a:lnSpc>
                <a:spcPct val="100000"/>
              </a:lnSpc>
              <a:buNone/>
            </a:pPr>
            <a:r>
              <a:rPr lang="ru-RU" sz="2595" dirty="0"/>
              <a:t>Практика привлечения психологов к работе с персоналом получила высокую оценку экспертов при проведении сертификации </a:t>
            </a:r>
            <a:r>
              <a:rPr lang="ru-RU" sz="2595" dirty="0" smtClean="0"/>
              <a:t>Росздравнадзора и экспертной группы, оценивавших работу больницы в ходе премии Правительства РФ по качеству. Стоит отметить, что РДКБ стала дипломантом этого конкурса и мы по праву гордимся этим достижением.</a:t>
            </a:r>
            <a:endParaRPr lang="ru-RU" sz="259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0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  <a:cs typeface="+mn-lt"/>
              </a:rPr>
              <a:t>Социальная адаптация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4951"/>
            <a:ext cx="10583174" cy="4952012"/>
          </a:xfrm>
        </p:spPr>
        <p:txBody>
          <a:bodyPr>
            <a:normAutofit/>
          </a:bodyPr>
          <a:lstStyle/>
          <a:p>
            <a:pPr marL="0" lvl="0" indent="457200">
              <a:lnSpc>
                <a:spcPct val="100000"/>
              </a:lnSpc>
              <a:buNone/>
            </a:pPr>
            <a:r>
              <a:rPr lang="ru-RU" sz="2400" dirty="0" smtClean="0">
                <a:cs typeface="+mn-lt"/>
              </a:rPr>
              <a:t>В оказании помощи новичку в социальной адаптации задействованы не только администрация и психологи, но и первичная профсоюзная организация. Молодежный совет, Этический комитет.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ru-RU" sz="2400" dirty="0" smtClean="0">
                <a:cs typeface="+mn-lt"/>
              </a:rPr>
              <a:t> При этом если первые 2 берут на себя задачи по вовлечению новичка в  общественную жизнь, то работа комитета по этике и деонтологии носит больше воспитательный характер, помогая молодым работникам  на практике освоить и применить нормы этики и деонтологии , в первую очередь в общении с ухаживающими,  коллегами.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ru-RU" sz="2400" dirty="0" smtClean="0">
                <a:cs typeface="+mn-lt"/>
              </a:rPr>
              <a:t>В 2023-2024 гг. составы указанных органов были обновлены, ими запланированы новые мероприятия.</a:t>
            </a:r>
            <a:endParaRPr lang="ru-RU" sz="2400" dirty="0">
              <a:cs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040" y="365125"/>
            <a:ext cx="10398760" cy="6731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  <a:cs typeface="+mn-lt"/>
              </a:rPr>
              <a:t>Результаты адаптации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4951"/>
            <a:ext cx="10583174" cy="4952012"/>
          </a:xfrm>
        </p:spPr>
        <p:txBody>
          <a:bodyPr>
            <a:normAutofit/>
          </a:bodyPr>
          <a:lstStyle/>
          <a:p>
            <a:pPr marL="0" lvl="0" indent="457200">
              <a:lnSpc>
                <a:spcPct val="100000"/>
              </a:lnSpc>
              <a:buNone/>
            </a:pPr>
            <a:r>
              <a:rPr lang="ru-RU" sz="2400" b="1" u="sng" dirty="0" smtClean="0"/>
              <a:t>Адаптация молодых  сотрудников </a:t>
            </a:r>
            <a:r>
              <a:rPr lang="ru-RU" sz="2400" dirty="0" smtClean="0"/>
              <a:t>– это совместная работа руководителей подразделений, заместителей главного врача, отдела кадров. </a:t>
            </a:r>
          </a:p>
          <a:p>
            <a:pPr marL="0" lvl="0" indent="457200">
              <a:lnSpc>
                <a:spcPct val="100000"/>
              </a:lnSpc>
              <a:buNone/>
            </a:pPr>
            <a:r>
              <a:rPr lang="ru-RU" sz="2400" dirty="0" smtClean="0"/>
              <a:t>Положением об адаптации распределены функционал и полномочия все  участников процесса, контроль  и формы подведения итогов. Стоит отметить, что ее результаты используются не только при подведении итогов результатов испытания, решения вопроса соответствия должности, но и в последующих мероприятиях, в частности, в ходе профессионального конкурса Лучший молодой специалист 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" y="4234252"/>
            <a:ext cx="3885449" cy="2623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251" y="108353"/>
            <a:ext cx="10515600" cy="99898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ГОСУДАРСТВЕННОЕ БЮДЖЕТНОЕ УЧРЕЖДЕНИЕ ЗДРАВООХРАНЕНИЯ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РЕСПУБЛИКАНСКАЯ ДЕТСКАЯ КЛИНИЧЕСКАЯ БОЛЬНИЦА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548" y="2805021"/>
            <a:ext cx="1483247" cy="989982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ru-RU" sz="1400" dirty="0">
              <a:solidFill>
                <a:srgbClr val="1F497D">
                  <a:lumMod val="50000"/>
                </a:srgb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330" y="1871201"/>
            <a:ext cx="1410894" cy="996075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специализированных отделения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330" y="3008709"/>
            <a:ext cx="1321515" cy="1026994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посещений в смену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18983" y="4026503"/>
            <a:ext cx="1384825" cy="1010191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618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 стационара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822836" y="3978930"/>
            <a:ext cx="2098661" cy="1026978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Койка в 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анестезиологии и реанимации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8983" y="2823078"/>
            <a:ext cx="1756169" cy="982601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 </a:t>
            </a: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</a:t>
            </a:r>
            <a:endParaRPr lang="ru-RU" sz="14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1482" y="5394823"/>
            <a:ext cx="1850734" cy="1291187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1546 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телемедицинских консультаций с ФМУ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39706" y="4017911"/>
            <a:ext cx="1619442" cy="1040490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 эвакуаций</a:t>
            </a:r>
            <a:r>
              <a:rPr lang="en-US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03587" y="4335347"/>
            <a:ext cx="1860580" cy="701347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госпитализаций</a:t>
            </a:r>
            <a:endParaRPr lang="ru-RU" sz="14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89624" y="5376080"/>
            <a:ext cx="2050372" cy="1274058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имеющих знак Отличник здравоохранения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10499" y="1570044"/>
            <a:ext cx="1687718" cy="1032210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 дневного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548" y="4043307"/>
            <a:ext cx="1700574" cy="993387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11,5 %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врачей имеют ученые степени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9160" y="1164659"/>
            <a:ext cx="1823200" cy="1341197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по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видам медицинской деятельности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1910" y="5366479"/>
            <a:ext cx="2531310" cy="1299146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 имеющих звание Заслуженный врач и Заслуженный медицинский работник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776412" y="5365788"/>
            <a:ext cx="1345667" cy="1320221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1563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ЦУК</a:t>
            </a:r>
            <a:endParaRPr lang="ru-RU" sz="1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166579" y="5365789"/>
            <a:ext cx="1431468" cy="1299835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1550</a:t>
            </a: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ВМП</a:t>
            </a:r>
            <a:endParaRPr lang="ru-RU" sz="1400" b="1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95046" y="4011149"/>
            <a:ext cx="1850803" cy="994759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</a:t>
            </a:r>
            <a:r>
              <a:rPr lang="ru-RU" altLang="ru-RU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20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</a:t>
            </a:r>
            <a:r>
              <a:rPr lang="ru-RU" alt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54358" y="5376080"/>
            <a:ext cx="1732762" cy="1261971"/>
          </a:xfrm>
          <a:prstGeom prst="roundRect">
            <a:avLst/>
          </a:prstGeom>
          <a:solidFill>
            <a:srgbClr val="C9A1DB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консультаций ДСА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22" y="824393"/>
            <a:ext cx="2046889" cy="8819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78" y="964569"/>
            <a:ext cx="4153673" cy="27979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0820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1" y="149901"/>
            <a:ext cx="4011254" cy="2673124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9576" r="-1373"/>
          <a:stretch>
            <a:fillRect/>
          </a:stretch>
        </p:blipFill>
        <p:spPr>
          <a:xfrm>
            <a:off x="4294705" y="149901"/>
            <a:ext cx="2811152" cy="3650104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1" b="16227"/>
          <a:stretch>
            <a:fillRect/>
          </a:stretch>
        </p:blipFill>
        <p:spPr>
          <a:xfrm>
            <a:off x="141021" y="3325162"/>
            <a:ext cx="6709484" cy="3532838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0" t="7827" r="29867" b="17479"/>
          <a:stretch>
            <a:fillRect/>
          </a:stretch>
        </p:blipFill>
        <p:spPr>
          <a:xfrm>
            <a:off x="3248915" y="1974953"/>
            <a:ext cx="1806719" cy="2038662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1" r="15414" b="9508"/>
          <a:stretch>
            <a:fillRect/>
          </a:stretch>
        </p:blipFill>
        <p:spPr>
          <a:xfrm>
            <a:off x="141021" y="2829393"/>
            <a:ext cx="3089522" cy="1813810"/>
          </a:xfrm>
          <a:prstGeom prst="round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833"/>
            <a:ext cx="10515600" cy="779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Корпоративные мероприятия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931" y="1602846"/>
            <a:ext cx="3721924" cy="4978601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86" y="1095922"/>
            <a:ext cx="3888781" cy="2755345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6" y="3776725"/>
            <a:ext cx="4095208" cy="2804722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46" y="3926606"/>
            <a:ext cx="3982262" cy="2654841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8" y="1095922"/>
            <a:ext cx="3928803" cy="2619202"/>
          </a:xfrm>
          <a:prstGeom prst="round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11992131" cy="671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586" y="-100646"/>
            <a:ext cx="6072266" cy="81909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Научный потенциал</a:t>
            </a:r>
          </a:p>
        </p:txBody>
      </p:sp>
      <p:sp>
        <p:nvSpPr>
          <p:cNvPr id="6" name="Овал 5"/>
          <p:cNvSpPr/>
          <p:nvPr/>
        </p:nvSpPr>
        <p:spPr>
          <a:xfrm>
            <a:off x="-97440" y="178806"/>
            <a:ext cx="974361" cy="989351"/>
          </a:xfrm>
          <a:prstGeom prst="ellipse">
            <a:avLst/>
          </a:prstGeom>
          <a:solidFill>
            <a:srgbClr val="C9A1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-97440" y="2041311"/>
            <a:ext cx="974361" cy="989351"/>
          </a:xfrm>
          <a:prstGeom prst="ellipse">
            <a:avLst/>
          </a:prstGeom>
          <a:solidFill>
            <a:srgbClr val="C9A1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40" y="4689682"/>
            <a:ext cx="4068000" cy="21532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-97439" y="3903816"/>
            <a:ext cx="974361" cy="989351"/>
          </a:xfrm>
          <a:prstGeom prst="ellipse">
            <a:avLst/>
          </a:prstGeom>
          <a:solidFill>
            <a:srgbClr val="C9A1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24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1118" y="3611800"/>
            <a:ext cx="4956478" cy="3231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9" y="1063404"/>
            <a:ext cx="3511822" cy="2642097"/>
          </a:xfrm>
          <a:prstGeom prst="rect">
            <a:avLst/>
          </a:prstGeom>
        </p:spPr>
      </p:pic>
      <p:graphicFrame>
        <p:nvGraphicFramePr>
          <p:cNvPr id="26" name="Объект 25"/>
          <p:cNvGraphicFramePr>
            <a:graphicFrameLocks noGrp="1"/>
          </p:cNvGraphicFramePr>
          <p:nvPr>
            <p:ph idx="1"/>
          </p:nvPr>
        </p:nvGraphicFramePr>
        <p:xfrm>
          <a:off x="102191" y="618978"/>
          <a:ext cx="12277377" cy="633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436" y="-262158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Стратегия привлечения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персонала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" y="4517700"/>
            <a:ext cx="3344394" cy="222872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" y="897811"/>
            <a:ext cx="3205410" cy="268708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8" y="4406126"/>
            <a:ext cx="3511822" cy="2340300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633" y="230187"/>
            <a:ext cx="9360948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+mn-lt"/>
              </a:rPr>
              <a:t/>
            </a:r>
            <a:br>
              <a:rPr lang="ru-RU" altLang="ru-RU" b="1" dirty="0" smtClean="0">
                <a:latin typeface="+mn-lt"/>
              </a:rPr>
            </a:br>
            <a:r>
              <a:rPr lang="ru-RU" altLang="ru-RU" sz="4000" b="1" dirty="0" smtClean="0">
                <a:latin typeface="+mn-lt"/>
              </a:rPr>
              <a:t>Количество </a:t>
            </a:r>
            <a:r>
              <a:rPr lang="ru-RU" altLang="ru-RU" sz="4000" b="1" dirty="0">
                <a:latin typeface="+mn-lt"/>
              </a:rPr>
              <a:t>молодых специалистов, принятых на  работу в РДКБ</a:t>
            </a:r>
            <a:r>
              <a:rPr lang="ru-RU" altLang="ru-RU" sz="4000" b="1" cap="all" dirty="0">
                <a:latin typeface="+mn-lt"/>
                <a:ea typeface="Calibri" panose="020F0502020204030204" pitchFamily="34" charset="0"/>
              </a:rPr>
              <a:t/>
            </a:r>
            <a:br>
              <a:rPr lang="ru-RU" altLang="ru-RU" sz="4000" b="1" cap="all" dirty="0">
                <a:latin typeface="+mn-lt"/>
                <a:ea typeface="Calibri" panose="020F0502020204030204" pitchFamily="34" charset="0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95" y="230187"/>
            <a:ext cx="1532373" cy="999005"/>
          </a:xfrm>
          <a:prstGeom prst="rect">
            <a:avLst/>
          </a:prstGeom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</p:nvPr>
        </p:nvGraphicFramePr>
        <p:xfrm>
          <a:off x="928981" y="1405900"/>
          <a:ext cx="10703386" cy="483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81280"/>
            <a:ext cx="10515600" cy="11358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мы понимаем под термином адаптации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495" y="957580"/>
            <a:ext cx="11328400" cy="5539105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ru-RU" sz="3000" b="1" dirty="0">
                <a:latin typeface="+mn-ea"/>
                <a:cs typeface="+mn-ea"/>
              </a:rPr>
              <a:t>А</a:t>
            </a:r>
            <a:r>
              <a:rPr lang="ru-RU" sz="3000" b="1" dirty="0" smtClean="0">
                <a:latin typeface="+mn-ea"/>
                <a:cs typeface="+mn-ea"/>
              </a:rPr>
              <a:t>даптация </a:t>
            </a:r>
            <a:r>
              <a:rPr lang="ru-RU" sz="3000" dirty="0">
                <a:latin typeface="+mn-ea"/>
                <a:cs typeface="+mn-ea"/>
              </a:rPr>
              <a:t>- это процесс и результат приспособления </a:t>
            </a:r>
            <a:r>
              <a:rPr lang="ru-RU" sz="3000" dirty="0" smtClean="0">
                <a:latin typeface="+mn-ea"/>
                <a:cs typeface="+mn-ea"/>
              </a:rPr>
              <a:t>молодого специалиста </a:t>
            </a:r>
            <a:r>
              <a:rPr lang="ru-RU" sz="3000" dirty="0">
                <a:latin typeface="+mn-ea"/>
                <a:cs typeface="+mn-ea"/>
              </a:rPr>
              <a:t>к требованиям профессии, усвоение им профессиональных знаний, умений, навыков и социальных норм поведения, необходимых для выполнения должностных обязанностей, а также принятие норм поведения и общения, существующих в коллективе ГБУЗ РДКБ, построение системы взаимоотношений с коллегами на личностном </a:t>
            </a:r>
            <a:r>
              <a:rPr lang="ru-RU" sz="3000" dirty="0" smtClean="0">
                <a:latin typeface="+mn-ea"/>
                <a:cs typeface="+mn-ea"/>
              </a:rPr>
              <a:t>уровне.</a:t>
            </a:r>
          </a:p>
          <a:p>
            <a:pPr marL="0" indent="0">
              <a:buNone/>
            </a:pPr>
            <a:r>
              <a:rPr lang="ru-RU" sz="3000" b="1" dirty="0">
                <a:latin typeface="+mn-ea"/>
                <a:cs typeface="+mn-ea"/>
              </a:rPr>
              <a:t>Цели адаптации:</a:t>
            </a:r>
          </a:p>
          <a:p>
            <a:r>
              <a:rPr lang="ru-RU" sz="3000" dirty="0" smtClean="0">
                <a:latin typeface="+mn-ea"/>
                <a:cs typeface="+mn-ea"/>
              </a:rPr>
              <a:t>адаптировать </a:t>
            </a:r>
            <a:r>
              <a:rPr lang="ru-RU" sz="3000" dirty="0">
                <a:latin typeface="+mn-ea"/>
                <a:cs typeface="+mn-ea"/>
              </a:rPr>
              <a:t>специалистов к профессиональной деятельности в больнице на основе единой системы передачи опыта, знаний и навыков оказания медицинской помощи </a:t>
            </a:r>
            <a:r>
              <a:rPr lang="ru-RU" sz="3000" dirty="0" err="1" smtClean="0">
                <a:latin typeface="+mn-ea"/>
                <a:cs typeface="+mn-ea"/>
              </a:rPr>
              <a:t>деттям</a:t>
            </a:r>
            <a:r>
              <a:rPr lang="ru-RU" sz="3000" dirty="0" smtClean="0">
                <a:latin typeface="+mn-ea"/>
                <a:cs typeface="+mn-ea"/>
              </a:rPr>
              <a:t>;</a:t>
            </a:r>
            <a:endParaRPr lang="ru-RU" sz="3000" dirty="0">
              <a:latin typeface="+mn-ea"/>
              <a:cs typeface="+mn-ea"/>
            </a:endParaRPr>
          </a:p>
          <a:p>
            <a:r>
              <a:rPr lang="ru-RU" sz="3000" dirty="0" smtClean="0">
                <a:latin typeface="+mn-ea"/>
                <a:cs typeface="+mn-ea"/>
              </a:rPr>
              <a:t>снизить </a:t>
            </a:r>
            <a:r>
              <a:rPr lang="ru-RU" sz="3000" dirty="0">
                <a:latin typeface="+mn-ea"/>
                <a:cs typeface="+mn-ea"/>
              </a:rPr>
              <a:t>экономические потери РДКБ, связанные с длительностью периода приобретения молодыми специалистами достаточных профессиональных компетенций;</a:t>
            </a:r>
          </a:p>
          <a:p>
            <a:r>
              <a:rPr lang="ru-RU" sz="3000" dirty="0">
                <a:latin typeface="+mn-ea"/>
                <a:cs typeface="+mn-ea"/>
              </a:rPr>
              <a:t>создать климат преемственности, поддержки и вовлеченности специалистов в организационную культуру учреждения;</a:t>
            </a:r>
          </a:p>
          <a:p>
            <a:r>
              <a:rPr lang="ru-RU" sz="3000" dirty="0">
                <a:latin typeface="+mn-ea"/>
                <a:cs typeface="+mn-ea"/>
              </a:rPr>
              <a:t>снизить текучесть кадров и мотивировать работников к установлению длительных трудовых отношений.</a:t>
            </a:r>
          </a:p>
          <a:p>
            <a:pPr marL="0" indent="0">
              <a:buNone/>
            </a:pPr>
            <a:endParaRPr lang="ru-RU" sz="3000" dirty="0">
              <a:latin typeface="+mn-ea"/>
              <a:cs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Локальные акты, регулирующие вопросы адаптации персонала в ГБУЗ РДКБ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dirty="0" smtClean="0"/>
              <a:t>Приказ № </a:t>
            </a:r>
            <a:r>
              <a:rPr lang="ru-RU" altLang="ru-RU" sz="2400" b="1" dirty="0"/>
              <a:t>502-Д от </a:t>
            </a:r>
            <a:r>
              <a:rPr lang="ru-RU" altLang="ru-RU" sz="2400" b="1" dirty="0" smtClean="0"/>
              <a:t>24.06.2021</a:t>
            </a:r>
          </a:p>
          <a:p>
            <a:pPr marL="0" indent="0">
              <a:buNone/>
            </a:pPr>
            <a:r>
              <a:rPr lang="ru-RU" altLang="ru-RU" sz="2400" b="1" dirty="0" smtClean="0"/>
              <a:t>Об утверждении </a:t>
            </a:r>
            <a:r>
              <a:rPr lang="ru-RU" altLang="ru-RU" sz="2400" b="1" dirty="0"/>
              <a:t>П</a:t>
            </a:r>
            <a:r>
              <a:rPr lang="ru-RU" altLang="ru-RU" sz="2400" b="1" dirty="0" smtClean="0"/>
              <a:t>оложения об адаптации </a:t>
            </a:r>
            <a:r>
              <a:rPr lang="ru-RU" altLang="ru-RU" sz="2400" b="1" dirty="0"/>
              <a:t>ГБУЗ </a:t>
            </a:r>
            <a:r>
              <a:rPr lang="ru-RU" altLang="ru-RU" sz="2400" b="1" dirty="0" smtClean="0"/>
              <a:t>РДКБ</a:t>
            </a:r>
          </a:p>
          <a:p>
            <a:r>
              <a:rPr lang="ru-RU" sz="2400" b="1" dirty="0" smtClean="0"/>
              <a:t>Положение </a:t>
            </a:r>
            <a:r>
              <a:rPr lang="ru-RU" sz="2400" b="1" dirty="0"/>
              <a:t>о стажировке в ГБУЗ РДКБ от 22.10.2019</a:t>
            </a:r>
            <a:endParaRPr lang="ru-RU" altLang="ru-RU" sz="2400" b="1" dirty="0" smtClean="0"/>
          </a:p>
          <a:p>
            <a:r>
              <a:rPr lang="ru-RU" altLang="ru-RU" sz="2400" b="1" dirty="0" smtClean="0"/>
              <a:t>Приказ </a:t>
            </a:r>
            <a:r>
              <a:rPr lang="ru-RU" altLang="ru-RU" sz="2400" b="1" dirty="0"/>
              <a:t>№ </a:t>
            </a:r>
            <a:r>
              <a:rPr lang="ru-RU" altLang="ru-RU" sz="2400" b="1" dirty="0" smtClean="0"/>
              <a:t>549-Д </a:t>
            </a:r>
            <a:r>
              <a:rPr lang="ru-RU" altLang="ru-RU" sz="2400" b="1" dirty="0"/>
              <a:t>от </a:t>
            </a:r>
            <a:r>
              <a:rPr lang="ru-RU" altLang="ru-RU" sz="2400" b="1" dirty="0" smtClean="0"/>
              <a:t>06.07.2021 </a:t>
            </a:r>
            <a:endParaRPr lang="ru-RU" altLang="ru-RU" sz="2400" b="1" dirty="0"/>
          </a:p>
          <a:p>
            <a:pPr marL="0" indent="0">
              <a:buNone/>
            </a:pPr>
            <a:r>
              <a:rPr lang="ru-RU" altLang="ru-RU" sz="2400" b="1" dirty="0"/>
              <a:t>Об утверждении Положения </a:t>
            </a:r>
            <a:r>
              <a:rPr lang="ru-RU" altLang="ru-RU" sz="2400" b="1" dirty="0" smtClean="0"/>
              <a:t>о мотивации в ГБУЗ РДКБ</a:t>
            </a:r>
          </a:p>
          <a:p>
            <a:r>
              <a:rPr lang="ru-RU" altLang="ru-RU" sz="2400" b="1" dirty="0" smtClean="0"/>
              <a:t>Приказ № 801-Д от  06.09.2021</a:t>
            </a:r>
          </a:p>
          <a:p>
            <a:pPr marL="0" indent="0">
              <a:buNone/>
            </a:pPr>
            <a:r>
              <a:rPr lang="ru-RU" altLang="ru-RU" sz="2400" b="1" dirty="0" smtClean="0"/>
              <a:t>Об утверждении положения о наставничестве</a:t>
            </a:r>
            <a:endParaRPr lang="ru-RU" altLang="ru-RU" sz="2400" b="1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адаптации молодых специалистов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Адаптация новых сотрудников осуществляется в трех формах: </a:t>
            </a:r>
          </a:p>
          <a:p>
            <a:pPr marL="0" indent="0">
              <a:buNone/>
            </a:pPr>
            <a:r>
              <a:rPr lang="ru-RU" dirty="0"/>
              <a:t>а) организационная адаптация; </a:t>
            </a:r>
          </a:p>
          <a:p>
            <a:pPr marL="0" indent="0">
              <a:buNone/>
            </a:pPr>
            <a:r>
              <a:rPr lang="ru-RU" dirty="0"/>
              <a:t>б) адаптация в должности; </a:t>
            </a:r>
          </a:p>
          <a:p>
            <a:pPr marL="0" indent="0">
              <a:buNone/>
            </a:pPr>
            <a:r>
              <a:rPr lang="ru-RU" dirty="0"/>
              <a:t>в) социальная адаптация.</a:t>
            </a:r>
          </a:p>
          <a:p>
            <a:pPr marL="0" indent="0">
              <a:buNone/>
            </a:pPr>
            <a:r>
              <a:rPr lang="ru-RU" dirty="0"/>
              <a:t>Все формы адаптации применяются с момента оформления сотрудника на работу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Проведение адаптации молодых специалистов возложено в первую очередь на наставников.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16" y="4324670"/>
            <a:ext cx="3775161" cy="25157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" y="4223316"/>
            <a:ext cx="3536870" cy="26607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79" y="896831"/>
            <a:ext cx="3431321" cy="25734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71" y="4324670"/>
            <a:ext cx="4081929" cy="2559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" y="896831"/>
            <a:ext cx="3142897" cy="263468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322365" y="227167"/>
            <a:ext cx="9720000" cy="7265707"/>
            <a:chOff x="1927274" y="-29237"/>
            <a:chExt cx="9073661" cy="688723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927274" y="168812"/>
              <a:ext cx="9073661" cy="6689188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Полилиния 10"/>
            <p:cNvSpPr/>
            <p:nvPr/>
          </p:nvSpPr>
          <p:spPr>
            <a:xfrm>
              <a:off x="3242743" y="-29237"/>
              <a:ext cx="6787129" cy="833031"/>
            </a:xfrm>
            <a:custGeom>
              <a:avLst/>
              <a:gdLst>
                <a:gd name="connsiteX0" fmla="*/ 0 w 6451893"/>
                <a:gd name="connsiteY0" fmla="*/ 140526 h 843140"/>
                <a:gd name="connsiteX1" fmla="*/ 140526 w 6451893"/>
                <a:gd name="connsiteY1" fmla="*/ 0 h 843140"/>
                <a:gd name="connsiteX2" fmla="*/ 6311367 w 6451893"/>
                <a:gd name="connsiteY2" fmla="*/ 0 h 843140"/>
                <a:gd name="connsiteX3" fmla="*/ 6451893 w 6451893"/>
                <a:gd name="connsiteY3" fmla="*/ 140526 h 843140"/>
                <a:gd name="connsiteX4" fmla="*/ 6451893 w 6451893"/>
                <a:gd name="connsiteY4" fmla="*/ 702614 h 843140"/>
                <a:gd name="connsiteX5" fmla="*/ 6311367 w 6451893"/>
                <a:gd name="connsiteY5" fmla="*/ 843140 h 843140"/>
                <a:gd name="connsiteX6" fmla="*/ 140526 w 6451893"/>
                <a:gd name="connsiteY6" fmla="*/ 843140 h 843140"/>
                <a:gd name="connsiteX7" fmla="*/ 0 w 6451893"/>
                <a:gd name="connsiteY7" fmla="*/ 702614 h 843140"/>
                <a:gd name="connsiteX8" fmla="*/ 0 w 6451893"/>
                <a:gd name="connsiteY8" fmla="*/ 140526 h 84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1893" h="843140">
                  <a:moveTo>
                    <a:pt x="0" y="140526"/>
                  </a:moveTo>
                  <a:cubicBezTo>
                    <a:pt x="0" y="62916"/>
                    <a:pt x="62916" y="0"/>
                    <a:pt x="140526" y="0"/>
                  </a:cubicBezTo>
                  <a:lnTo>
                    <a:pt x="6311367" y="0"/>
                  </a:lnTo>
                  <a:cubicBezTo>
                    <a:pt x="6388977" y="0"/>
                    <a:pt x="6451893" y="62916"/>
                    <a:pt x="6451893" y="140526"/>
                  </a:cubicBezTo>
                  <a:lnTo>
                    <a:pt x="6451893" y="702614"/>
                  </a:lnTo>
                  <a:cubicBezTo>
                    <a:pt x="6451893" y="780224"/>
                    <a:pt x="6388977" y="843140"/>
                    <a:pt x="6311367" y="843140"/>
                  </a:cubicBezTo>
                  <a:lnTo>
                    <a:pt x="140526" y="843140"/>
                  </a:lnTo>
                  <a:cubicBezTo>
                    <a:pt x="62916" y="843140"/>
                    <a:pt x="0" y="780224"/>
                    <a:pt x="0" y="702614"/>
                  </a:cubicBezTo>
                  <a:lnTo>
                    <a:pt x="0" y="140526"/>
                  </a:lnTo>
                  <a:close/>
                </a:path>
              </a:pathLst>
            </a:custGeom>
            <a:gradFill rotWithShape="0">
              <a:gsLst>
                <a:gs pos="0">
                  <a:srgbClr val="C9A1DB">
                    <a:tint val="66000"/>
                    <a:satMod val="160000"/>
                  </a:srgbClr>
                </a:gs>
                <a:gs pos="50000">
                  <a:srgbClr val="C9A1DB">
                    <a:tint val="44500"/>
                    <a:satMod val="160000"/>
                  </a:srgbClr>
                </a:gs>
                <a:gs pos="100000">
                  <a:srgbClr val="C9A1D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079" tIns="102119" rIns="163079" bIns="102119" numCol="1" spcCol="1270" anchor="ctr" anchorCtr="0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600" b="1" dirty="0" smtClean="0">
                  <a:solidFill>
                    <a:schemeClr val="tx1"/>
                  </a:solidFill>
                </a:rPr>
                <a:t>Эффективные инструменты адаптации молодых специалистов</a:t>
              </a:r>
              <a:endParaRPr lang="ru-RU" sz="3200" cap="all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607008" y="1136366"/>
              <a:ext cx="3024554" cy="712508"/>
            </a:xfrm>
            <a:custGeom>
              <a:avLst/>
              <a:gdLst>
                <a:gd name="connsiteX0" fmla="*/ 0 w 3266517"/>
                <a:gd name="connsiteY0" fmla="*/ 105337 h 632010"/>
                <a:gd name="connsiteX1" fmla="*/ 105337 w 3266517"/>
                <a:gd name="connsiteY1" fmla="*/ 0 h 632010"/>
                <a:gd name="connsiteX2" fmla="*/ 3161180 w 3266517"/>
                <a:gd name="connsiteY2" fmla="*/ 0 h 632010"/>
                <a:gd name="connsiteX3" fmla="*/ 3266517 w 3266517"/>
                <a:gd name="connsiteY3" fmla="*/ 105337 h 632010"/>
                <a:gd name="connsiteX4" fmla="*/ 3266517 w 3266517"/>
                <a:gd name="connsiteY4" fmla="*/ 526673 h 632010"/>
                <a:gd name="connsiteX5" fmla="*/ 3161180 w 3266517"/>
                <a:gd name="connsiteY5" fmla="*/ 632010 h 632010"/>
                <a:gd name="connsiteX6" fmla="*/ 105337 w 3266517"/>
                <a:gd name="connsiteY6" fmla="*/ 632010 h 632010"/>
                <a:gd name="connsiteX7" fmla="*/ 0 w 3266517"/>
                <a:gd name="connsiteY7" fmla="*/ 526673 h 632010"/>
                <a:gd name="connsiteX8" fmla="*/ 0 w 3266517"/>
                <a:gd name="connsiteY8" fmla="*/ 105337 h 63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6517" h="632010">
                  <a:moveTo>
                    <a:pt x="0" y="105337"/>
                  </a:moveTo>
                  <a:cubicBezTo>
                    <a:pt x="0" y="47161"/>
                    <a:pt x="47161" y="0"/>
                    <a:pt x="105337" y="0"/>
                  </a:cubicBezTo>
                  <a:lnTo>
                    <a:pt x="3161180" y="0"/>
                  </a:lnTo>
                  <a:cubicBezTo>
                    <a:pt x="3219356" y="0"/>
                    <a:pt x="3266517" y="47161"/>
                    <a:pt x="3266517" y="105337"/>
                  </a:cubicBezTo>
                  <a:lnTo>
                    <a:pt x="3266517" y="526673"/>
                  </a:lnTo>
                  <a:cubicBezTo>
                    <a:pt x="3266517" y="584849"/>
                    <a:pt x="3219356" y="632010"/>
                    <a:pt x="3161180" y="632010"/>
                  </a:cubicBezTo>
                  <a:lnTo>
                    <a:pt x="105337" y="632010"/>
                  </a:lnTo>
                  <a:cubicBezTo>
                    <a:pt x="47161" y="632010"/>
                    <a:pt x="0" y="584849"/>
                    <a:pt x="0" y="526673"/>
                  </a:cubicBezTo>
                  <a:lnTo>
                    <a:pt x="0" y="105337"/>
                  </a:lnTo>
                  <a:close/>
                </a:path>
              </a:pathLst>
            </a:custGeom>
            <a:gradFill rotWithShape="0">
              <a:gsLst>
                <a:gs pos="0">
                  <a:srgbClr val="C9A1DB">
                    <a:tint val="66000"/>
                    <a:satMod val="160000"/>
                  </a:srgbClr>
                </a:gs>
                <a:gs pos="50000">
                  <a:srgbClr val="C9A1DB">
                    <a:tint val="44500"/>
                    <a:satMod val="160000"/>
                  </a:srgbClr>
                </a:gs>
                <a:gs pos="100000">
                  <a:srgbClr val="C9A1D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32" tIns="84192" rIns="137532" bIns="84192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+mn-lt"/>
                </a:rPr>
                <a:t>Корпоративное обучение </a:t>
              </a:r>
              <a:r>
                <a:rPr lang="ru-RU" sz="3200" b="1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endParaRPr lang="ru-RU" sz="3200" b="1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607008" y="1973056"/>
              <a:ext cx="3024554" cy="712508"/>
            </a:xfrm>
            <a:custGeom>
              <a:avLst/>
              <a:gdLst>
                <a:gd name="connsiteX0" fmla="*/ 0 w 3266517"/>
                <a:gd name="connsiteY0" fmla="*/ 105337 h 632010"/>
                <a:gd name="connsiteX1" fmla="*/ 105337 w 3266517"/>
                <a:gd name="connsiteY1" fmla="*/ 0 h 632010"/>
                <a:gd name="connsiteX2" fmla="*/ 3161180 w 3266517"/>
                <a:gd name="connsiteY2" fmla="*/ 0 h 632010"/>
                <a:gd name="connsiteX3" fmla="*/ 3266517 w 3266517"/>
                <a:gd name="connsiteY3" fmla="*/ 105337 h 632010"/>
                <a:gd name="connsiteX4" fmla="*/ 3266517 w 3266517"/>
                <a:gd name="connsiteY4" fmla="*/ 526673 h 632010"/>
                <a:gd name="connsiteX5" fmla="*/ 3161180 w 3266517"/>
                <a:gd name="connsiteY5" fmla="*/ 632010 h 632010"/>
                <a:gd name="connsiteX6" fmla="*/ 105337 w 3266517"/>
                <a:gd name="connsiteY6" fmla="*/ 632010 h 632010"/>
                <a:gd name="connsiteX7" fmla="*/ 0 w 3266517"/>
                <a:gd name="connsiteY7" fmla="*/ 526673 h 632010"/>
                <a:gd name="connsiteX8" fmla="*/ 0 w 3266517"/>
                <a:gd name="connsiteY8" fmla="*/ 105337 h 63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6517" h="632010">
                  <a:moveTo>
                    <a:pt x="0" y="105337"/>
                  </a:moveTo>
                  <a:cubicBezTo>
                    <a:pt x="0" y="47161"/>
                    <a:pt x="47161" y="0"/>
                    <a:pt x="105337" y="0"/>
                  </a:cubicBezTo>
                  <a:lnTo>
                    <a:pt x="3161180" y="0"/>
                  </a:lnTo>
                  <a:cubicBezTo>
                    <a:pt x="3219356" y="0"/>
                    <a:pt x="3266517" y="47161"/>
                    <a:pt x="3266517" y="105337"/>
                  </a:cubicBezTo>
                  <a:lnTo>
                    <a:pt x="3266517" y="526673"/>
                  </a:lnTo>
                  <a:cubicBezTo>
                    <a:pt x="3266517" y="584849"/>
                    <a:pt x="3219356" y="632010"/>
                    <a:pt x="3161180" y="632010"/>
                  </a:cubicBezTo>
                  <a:lnTo>
                    <a:pt x="105337" y="632010"/>
                  </a:lnTo>
                  <a:cubicBezTo>
                    <a:pt x="47161" y="632010"/>
                    <a:pt x="0" y="584849"/>
                    <a:pt x="0" y="526673"/>
                  </a:cubicBezTo>
                  <a:lnTo>
                    <a:pt x="0" y="105337"/>
                  </a:lnTo>
                  <a:close/>
                </a:path>
              </a:pathLst>
            </a:custGeom>
            <a:gradFill rotWithShape="0">
              <a:gsLst>
                <a:gs pos="0">
                  <a:srgbClr val="C9A1DB">
                    <a:tint val="66000"/>
                    <a:satMod val="160000"/>
                  </a:srgbClr>
                </a:gs>
                <a:gs pos="50000">
                  <a:srgbClr val="C9A1DB">
                    <a:tint val="44500"/>
                    <a:satMod val="160000"/>
                  </a:srgbClr>
                </a:gs>
                <a:gs pos="100000">
                  <a:srgbClr val="C9A1D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532" tIns="84192" rIns="137532" bIns="84192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+mn-lt"/>
                </a:rPr>
                <a:t>Наставничество</a:t>
              </a:r>
              <a:r>
                <a:rPr lang="ru-RU" sz="3200" b="1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endParaRPr lang="ru-RU" sz="3200" b="1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576216" y="1137912"/>
              <a:ext cx="2688492" cy="712508"/>
            </a:xfrm>
            <a:custGeom>
              <a:avLst/>
              <a:gdLst>
                <a:gd name="connsiteX0" fmla="*/ 0 w 3765162"/>
                <a:gd name="connsiteY0" fmla="*/ 109562 h 657360"/>
                <a:gd name="connsiteX1" fmla="*/ 109562 w 3765162"/>
                <a:gd name="connsiteY1" fmla="*/ 0 h 657360"/>
                <a:gd name="connsiteX2" fmla="*/ 3655600 w 3765162"/>
                <a:gd name="connsiteY2" fmla="*/ 0 h 657360"/>
                <a:gd name="connsiteX3" fmla="*/ 3765162 w 3765162"/>
                <a:gd name="connsiteY3" fmla="*/ 109562 h 657360"/>
                <a:gd name="connsiteX4" fmla="*/ 3765162 w 3765162"/>
                <a:gd name="connsiteY4" fmla="*/ 547798 h 657360"/>
                <a:gd name="connsiteX5" fmla="*/ 3655600 w 3765162"/>
                <a:gd name="connsiteY5" fmla="*/ 657360 h 657360"/>
                <a:gd name="connsiteX6" fmla="*/ 109562 w 3765162"/>
                <a:gd name="connsiteY6" fmla="*/ 657360 h 657360"/>
                <a:gd name="connsiteX7" fmla="*/ 0 w 3765162"/>
                <a:gd name="connsiteY7" fmla="*/ 547798 h 657360"/>
                <a:gd name="connsiteX8" fmla="*/ 0 w 3765162"/>
                <a:gd name="connsiteY8" fmla="*/ 109562 h 6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5162" h="657360">
                  <a:moveTo>
                    <a:pt x="0" y="109562"/>
                  </a:moveTo>
                  <a:cubicBezTo>
                    <a:pt x="0" y="49053"/>
                    <a:pt x="49053" y="0"/>
                    <a:pt x="109562" y="0"/>
                  </a:cubicBezTo>
                  <a:lnTo>
                    <a:pt x="3655600" y="0"/>
                  </a:lnTo>
                  <a:cubicBezTo>
                    <a:pt x="3716109" y="0"/>
                    <a:pt x="3765162" y="49053"/>
                    <a:pt x="3765162" y="109562"/>
                  </a:cubicBezTo>
                  <a:lnTo>
                    <a:pt x="3765162" y="547798"/>
                  </a:lnTo>
                  <a:cubicBezTo>
                    <a:pt x="3765162" y="608307"/>
                    <a:pt x="3716109" y="657360"/>
                    <a:pt x="3655600" y="657360"/>
                  </a:cubicBezTo>
                  <a:lnTo>
                    <a:pt x="109562" y="657360"/>
                  </a:lnTo>
                  <a:cubicBezTo>
                    <a:pt x="49053" y="657360"/>
                    <a:pt x="0" y="608307"/>
                    <a:pt x="0" y="547798"/>
                  </a:cubicBezTo>
                  <a:lnTo>
                    <a:pt x="0" y="109562"/>
                  </a:lnTo>
                  <a:close/>
                </a:path>
              </a:pathLst>
            </a:custGeom>
            <a:gradFill rotWithShape="0">
              <a:gsLst>
                <a:gs pos="0">
                  <a:srgbClr val="C9A1DB">
                    <a:tint val="66000"/>
                    <a:satMod val="160000"/>
                  </a:srgbClr>
                </a:gs>
                <a:gs pos="50000">
                  <a:srgbClr val="C9A1DB">
                    <a:tint val="44500"/>
                    <a:satMod val="160000"/>
                  </a:srgbClr>
                </a:gs>
                <a:gs pos="100000">
                  <a:srgbClr val="C9A1D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70" tIns="85430" rIns="138770" bIns="8543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+mn-lt"/>
                </a:rPr>
                <a:t>Тренинги</a:t>
              </a:r>
              <a:endParaRPr lang="ru-RU" sz="2400" b="1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42743" y="1973056"/>
              <a:ext cx="3024554" cy="712508"/>
            </a:xfrm>
            <a:custGeom>
              <a:avLst/>
              <a:gdLst>
                <a:gd name="connsiteX0" fmla="*/ 0 w 3805366"/>
                <a:gd name="connsiteY0" fmla="*/ 126018 h 756093"/>
                <a:gd name="connsiteX1" fmla="*/ 126018 w 3805366"/>
                <a:gd name="connsiteY1" fmla="*/ 0 h 756093"/>
                <a:gd name="connsiteX2" fmla="*/ 3679348 w 3805366"/>
                <a:gd name="connsiteY2" fmla="*/ 0 h 756093"/>
                <a:gd name="connsiteX3" fmla="*/ 3805366 w 3805366"/>
                <a:gd name="connsiteY3" fmla="*/ 126018 h 756093"/>
                <a:gd name="connsiteX4" fmla="*/ 3805366 w 3805366"/>
                <a:gd name="connsiteY4" fmla="*/ 630075 h 756093"/>
                <a:gd name="connsiteX5" fmla="*/ 3679348 w 3805366"/>
                <a:gd name="connsiteY5" fmla="*/ 756093 h 756093"/>
                <a:gd name="connsiteX6" fmla="*/ 126018 w 3805366"/>
                <a:gd name="connsiteY6" fmla="*/ 756093 h 756093"/>
                <a:gd name="connsiteX7" fmla="*/ 0 w 3805366"/>
                <a:gd name="connsiteY7" fmla="*/ 630075 h 756093"/>
                <a:gd name="connsiteX8" fmla="*/ 0 w 3805366"/>
                <a:gd name="connsiteY8" fmla="*/ 126018 h 7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5366" h="756093">
                  <a:moveTo>
                    <a:pt x="0" y="126018"/>
                  </a:moveTo>
                  <a:cubicBezTo>
                    <a:pt x="0" y="56420"/>
                    <a:pt x="56420" y="0"/>
                    <a:pt x="126018" y="0"/>
                  </a:cubicBezTo>
                  <a:lnTo>
                    <a:pt x="3679348" y="0"/>
                  </a:lnTo>
                  <a:cubicBezTo>
                    <a:pt x="3748946" y="0"/>
                    <a:pt x="3805366" y="56420"/>
                    <a:pt x="3805366" y="126018"/>
                  </a:cubicBezTo>
                  <a:lnTo>
                    <a:pt x="3805366" y="630075"/>
                  </a:lnTo>
                  <a:cubicBezTo>
                    <a:pt x="3805366" y="699673"/>
                    <a:pt x="3748946" y="756093"/>
                    <a:pt x="3679348" y="756093"/>
                  </a:cubicBezTo>
                  <a:lnTo>
                    <a:pt x="126018" y="756093"/>
                  </a:lnTo>
                  <a:cubicBezTo>
                    <a:pt x="56420" y="756093"/>
                    <a:pt x="0" y="699673"/>
                    <a:pt x="0" y="630075"/>
                  </a:cubicBezTo>
                  <a:lnTo>
                    <a:pt x="0" y="126018"/>
                  </a:lnTo>
                  <a:close/>
                </a:path>
              </a:pathLst>
            </a:custGeom>
            <a:gradFill rotWithShape="0">
              <a:gsLst>
                <a:gs pos="0">
                  <a:srgbClr val="C9A1DB">
                    <a:tint val="66000"/>
                    <a:satMod val="160000"/>
                  </a:srgbClr>
                </a:gs>
                <a:gs pos="50000">
                  <a:srgbClr val="C9A1DB">
                    <a:tint val="44500"/>
                    <a:satMod val="160000"/>
                  </a:srgbClr>
                </a:gs>
                <a:gs pos="100000">
                  <a:srgbClr val="C9A1D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589" tIns="90249" rIns="143589" bIns="90249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+mn-lt"/>
                </a:rPr>
                <a:t>Стажировка </a:t>
              </a:r>
              <a:endParaRPr lang="ru-RU" sz="2400" b="1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563873" y="2809747"/>
              <a:ext cx="4032739" cy="1364990"/>
            </a:xfrm>
            <a:custGeom>
              <a:avLst/>
              <a:gdLst>
                <a:gd name="connsiteX0" fmla="*/ 0 w 4415674"/>
                <a:gd name="connsiteY0" fmla="*/ 263377 h 1580228"/>
                <a:gd name="connsiteX1" fmla="*/ 263377 w 4415674"/>
                <a:gd name="connsiteY1" fmla="*/ 0 h 1580228"/>
                <a:gd name="connsiteX2" fmla="*/ 4152297 w 4415674"/>
                <a:gd name="connsiteY2" fmla="*/ 0 h 1580228"/>
                <a:gd name="connsiteX3" fmla="*/ 4415674 w 4415674"/>
                <a:gd name="connsiteY3" fmla="*/ 263377 h 1580228"/>
                <a:gd name="connsiteX4" fmla="*/ 4415674 w 4415674"/>
                <a:gd name="connsiteY4" fmla="*/ 1316851 h 1580228"/>
                <a:gd name="connsiteX5" fmla="*/ 4152297 w 4415674"/>
                <a:gd name="connsiteY5" fmla="*/ 1580228 h 1580228"/>
                <a:gd name="connsiteX6" fmla="*/ 263377 w 4415674"/>
                <a:gd name="connsiteY6" fmla="*/ 1580228 h 1580228"/>
                <a:gd name="connsiteX7" fmla="*/ 0 w 4415674"/>
                <a:gd name="connsiteY7" fmla="*/ 1316851 h 1580228"/>
                <a:gd name="connsiteX8" fmla="*/ 0 w 4415674"/>
                <a:gd name="connsiteY8" fmla="*/ 263377 h 158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5674" h="1580228">
                  <a:moveTo>
                    <a:pt x="0" y="263377"/>
                  </a:moveTo>
                  <a:cubicBezTo>
                    <a:pt x="0" y="117918"/>
                    <a:pt x="117918" y="0"/>
                    <a:pt x="263377" y="0"/>
                  </a:cubicBezTo>
                  <a:lnTo>
                    <a:pt x="4152297" y="0"/>
                  </a:lnTo>
                  <a:cubicBezTo>
                    <a:pt x="4297756" y="0"/>
                    <a:pt x="4415674" y="117918"/>
                    <a:pt x="4415674" y="263377"/>
                  </a:cubicBezTo>
                  <a:lnTo>
                    <a:pt x="4415674" y="1316851"/>
                  </a:lnTo>
                  <a:cubicBezTo>
                    <a:pt x="4415674" y="1462310"/>
                    <a:pt x="4297756" y="1580228"/>
                    <a:pt x="4152297" y="1580228"/>
                  </a:cubicBezTo>
                  <a:lnTo>
                    <a:pt x="263377" y="1580228"/>
                  </a:lnTo>
                  <a:cubicBezTo>
                    <a:pt x="117918" y="1580228"/>
                    <a:pt x="0" y="1462310"/>
                    <a:pt x="0" y="1316851"/>
                  </a:cubicBezTo>
                  <a:lnTo>
                    <a:pt x="0" y="263377"/>
                  </a:lnTo>
                  <a:close/>
                </a:path>
              </a:pathLst>
            </a:custGeom>
            <a:gradFill rotWithShape="0">
              <a:gsLst>
                <a:gs pos="0">
                  <a:srgbClr val="C9A1DB">
                    <a:tint val="66000"/>
                    <a:satMod val="160000"/>
                  </a:srgbClr>
                </a:gs>
                <a:gs pos="50000">
                  <a:srgbClr val="C9A1DB">
                    <a:tint val="44500"/>
                    <a:satMod val="160000"/>
                  </a:srgbClr>
                </a:gs>
                <a:gs pos="100000">
                  <a:srgbClr val="C9A1D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3820" tIns="130480" rIns="183820" bIns="1304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+mn-lt"/>
                </a:rPr>
                <a:t>Стимулирование научной деятельности и участия в конкурсах </a:t>
              </a:r>
              <a:endParaRPr lang="ru-RU" sz="2400" b="1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229205" y="2830910"/>
              <a:ext cx="4032738" cy="1364990"/>
            </a:xfrm>
            <a:custGeom>
              <a:avLst/>
              <a:gdLst>
                <a:gd name="connsiteX0" fmla="*/ 0 w 4512888"/>
                <a:gd name="connsiteY0" fmla="*/ 233051 h 1398279"/>
                <a:gd name="connsiteX1" fmla="*/ 233051 w 4512888"/>
                <a:gd name="connsiteY1" fmla="*/ 0 h 1398279"/>
                <a:gd name="connsiteX2" fmla="*/ 4279837 w 4512888"/>
                <a:gd name="connsiteY2" fmla="*/ 0 h 1398279"/>
                <a:gd name="connsiteX3" fmla="*/ 4512888 w 4512888"/>
                <a:gd name="connsiteY3" fmla="*/ 233051 h 1398279"/>
                <a:gd name="connsiteX4" fmla="*/ 4512888 w 4512888"/>
                <a:gd name="connsiteY4" fmla="*/ 1165228 h 1398279"/>
                <a:gd name="connsiteX5" fmla="*/ 4279837 w 4512888"/>
                <a:gd name="connsiteY5" fmla="*/ 1398279 h 1398279"/>
                <a:gd name="connsiteX6" fmla="*/ 233051 w 4512888"/>
                <a:gd name="connsiteY6" fmla="*/ 1398279 h 1398279"/>
                <a:gd name="connsiteX7" fmla="*/ 0 w 4512888"/>
                <a:gd name="connsiteY7" fmla="*/ 1165228 h 1398279"/>
                <a:gd name="connsiteX8" fmla="*/ 0 w 4512888"/>
                <a:gd name="connsiteY8" fmla="*/ 233051 h 139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2888" h="1398279">
                  <a:moveTo>
                    <a:pt x="0" y="233051"/>
                  </a:moveTo>
                  <a:cubicBezTo>
                    <a:pt x="0" y="104340"/>
                    <a:pt x="104340" y="0"/>
                    <a:pt x="233051" y="0"/>
                  </a:cubicBezTo>
                  <a:lnTo>
                    <a:pt x="4279837" y="0"/>
                  </a:lnTo>
                  <a:cubicBezTo>
                    <a:pt x="4408548" y="0"/>
                    <a:pt x="4512888" y="104340"/>
                    <a:pt x="4512888" y="233051"/>
                  </a:cubicBezTo>
                  <a:lnTo>
                    <a:pt x="4512888" y="1165228"/>
                  </a:lnTo>
                  <a:cubicBezTo>
                    <a:pt x="4512888" y="1293939"/>
                    <a:pt x="4408548" y="1398279"/>
                    <a:pt x="4279837" y="1398279"/>
                  </a:cubicBezTo>
                  <a:lnTo>
                    <a:pt x="233051" y="1398279"/>
                  </a:lnTo>
                  <a:cubicBezTo>
                    <a:pt x="104340" y="1398279"/>
                    <a:pt x="0" y="1293939"/>
                    <a:pt x="0" y="1165228"/>
                  </a:cubicBezTo>
                  <a:lnTo>
                    <a:pt x="0" y="233051"/>
                  </a:lnTo>
                  <a:close/>
                </a:path>
              </a:pathLst>
            </a:custGeom>
            <a:gradFill rotWithShape="0">
              <a:gsLst>
                <a:gs pos="0">
                  <a:srgbClr val="C9A1DB">
                    <a:tint val="66000"/>
                    <a:satMod val="160000"/>
                  </a:srgbClr>
                </a:gs>
                <a:gs pos="50000">
                  <a:srgbClr val="C9A1DB">
                    <a:tint val="44500"/>
                    <a:satMod val="160000"/>
                  </a:srgbClr>
                </a:gs>
                <a:gs pos="100000">
                  <a:srgbClr val="C9A1DB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938" tIns="121598" rIns="174938" bIns="121598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+mn-lt"/>
                </a:rPr>
                <a:t>Вовлечение в общественную жизнь</a:t>
              </a:r>
              <a:endParaRPr lang="ru-RU" sz="2400" b="1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1294</Words>
  <Application>Microsoft Office PowerPoint</Application>
  <PresentationFormat>Произвольный</PresentationFormat>
  <Paragraphs>146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ГОСУДАРСТВЕННОЕ БЮДЖЕТНОЕ УЧРЕЖДЕНИЕ ЗДРАВООХРАНЕНИЯ РЕСПУБЛИКАНСКАЯ ДЕТСКАЯ КЛИНИЧЕСКАЯ БОЛЬНИЦА </vt:lpstr>
      <vt:lpstr>Научный потенциал</vt:lpstr>
      <vt:lpstr>Стратегия привлечения персонала</vt:lpstr>
      <vt:lpstr> Количество молодых специалистов, принятых на  работу в РДКБ </vt:lpstr>
      <vt:lpstr>Что мы понимаем под термином адаптации</vt:lpstr>
      <vt:lpstr>Локальные акты, регулирующие вопросы адаптации персонала в ГБУЗ РДКБ</vt:lpstr>
      <vt:lpstr>Формы адаптации молодых специалистов</vt:lpstr>
      <vt:lpstr>Презентация PowerPoint</vt:lpstr>
      <vt:lpstr>Организационная адаптация </vt:lpstr>
      <vt:lpstr>Организационная адаптация </vt:lpstr>
      <vt:lpstr>Адаптация в должности</vt:lpstr>
      <vt:lpstr>Адаптация в должности</vt:lpstr>
      <vt:lpstr>Социальная адаптация</vt:lpstr>
      <vt:lpstr>Социальная адаптация</vt:lpstr>
      <vt:lpstr>Социальная адаптация</vt:lpstr>
      <vt:lpstr>Социальная адаптация</vt:lpstr>
      <vt:lpstr>Социальная адаптация</vt:lpstr>
      <vt:lpstr>Результаты адаптации</vt:lpstr>
      <vt:lpstr>Презентация PowerPoint</vt:lpstr>
      <vt:lpstr> Корпоративные мероприятия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kadr-zav</cp:lastModifiedBy>
  <cp:revision>81</cp:revision>
  <cp:lastPrinted>2024-03-29T03:23:17Z</cp:lastPrinted>
  <dcterms:created xsi:type="dcterms:W3CDTF">2024-03-25T08:04:00Z</dcterms:created>
  <dcterms:modified xsi:type="dcterms:W3CDTF">2024-03-29T03:27:09Z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5DA1E638DC804BDBB0EEFECA773B7049_12</vt:lpwstr>
  </property>
  <property fmtid="{D5CDD505-2E9C-101B-9397-08002B2CF9AE}" pid="3" name="KSOProductBuildVer">
    <vt:lpwstr>1049-12.2.0.13489</vt:lpwstr>
  </property>
</Properties>
</file>