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9" r:id="rId3"/>
    <p:sldId id="263" r:id="rId4"/>
    <p:sldId id="270" r:id="rId5"/>
    <p:sldId id="265" r:id="rId6"/>
    <p:sldId id="268" r:id="rId7"/>
    <p:sldId id="271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8A03D-9E0D-4F87-960C-A08E4CF0D9D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4DB3E-1FDD-4C60-ACAF-09A3A2E66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09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DB3E-1FDD-4C60-ACAF-09A3A2E669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1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6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7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1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5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0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1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8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5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5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E8E5-794C-4672-910B-59DEEA62E46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2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3957197"/>
            <a:ext cx="4054381" cy="28986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1117" y="5089219"/>
            <a:ext cx="2032112" cy="1509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56073" y="5315171"/>
            <a:ext cx="1763793" cy="1280940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5755346" y="4066394"/>
            <a:ext cx="5725320" cy="2431229"/>
          </a:xfrm>
          <a:prstGeom prst="roundRect">
            <a:avLst/>
          </a:prstGeom>
          <a:blipFill dpi="0" rotWithShape="1">
            <a:blip r:embed="rId6">
              <a:alphaModFix amt="6000"/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287"/>
            <a:ext cx="11994776" cy="1161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11" y="364090"/>
            <a:ext cx="739752" cy="46234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0" y="1091735"/>
            <a:ext cx="11873552" cy="1152146"/>
            <a:chOff x="0" y="1771532"/>
            <a:chExt cx="11764369" cy="115214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1771532"/>
              <a:ext cx="11764369" cy="1152146"/>
              <a:chOff x="0" y="1771532"/>
              <a:chExt cx="11764369" cy="1152146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71532"/>
                <a:ext cx="11764369" cy="1152146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110" y="2044327"/>
                <a:ext cx="1224035" cy="507804"/>
              </a:xfrm>
              <a:prstGeom prst="rect">
                <a:avLst/>
              </a:prstGeom>
            </p:spPr>
          </p:pic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363" y="1977508"/>
              <a:ext cx="6602227" cy="740193"/>
            </a:xfrm>
            <a:prstGeom prst="rect">
              <a:avLst/>
            </a:prstGeom>
          </p:spPr>
        </p:pic>
      </p:grp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39413" y="150531"/>
            <a:ext cx="11520947" cy="61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lnSpc>
                <a:spcPct val="90000"/>
              </a:lnSpc>
              <a:defRPr/>
            </a:pPr>
            <a:endParaRPr lang="ru-RU" sz="1900" b="1" cap="all" dirty="0">
              <a:solidFill>
                <a:srgbClr val="4F81BD">
                  <a:lumMod val="50000"/>
                </a:srgbClr>
              </a:solidFill>
              <a:latin typeface="Arial" charset="0"/>
            </a:endParaRPr>
          </a:p>
          <a:p>
            <a:pPr algn="ctr" defTabSz="1218401" eaLnBrk="1" hangingPunct="1">
              <a:lnSpc>
                <a:spcPct val="90000"/>
              </a:lnSpc>
              <a:defRPr/>
            </a:pPr>
            <a:r>
              <a:rPr lang="ru-RU" sz="1900" b="1" cap="all" dirty="0">
                <a:solidFill>
                  <a:srgbClr val="4F81BD">
                    <a:lumMod val="50000"/>
                  </a:srgbClr>
                </a:solidFill>
                <a:latin typeface="Arial" charset="0"/>
              </a:rPr>
              <a:t>Министерство здравоохранения Республики Башкортостан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31926" y="2925980"/>
            <a:ext cx="11520947" cy="95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Проект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наставничества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работа с молодыми специалистами в условиях детской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поликлиники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301229" y="4212027"/>
            <a:ext cx="4875968" cy="10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defRPr/>
            </a:pP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Палтусова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Лилия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Шамилевна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376534" y="5310579"/>
            <a:ext cx="4671572" cy="10153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аместитель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врача по медицинской части  ГБУЗ РБ Детская поликлиника №6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г.Уфа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52" y="1297711"/>
            <a:ext cx="653772" cy="615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8" y="194107"/>
            <a:ext cx="861534" cy="7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admin\AppData\Local\Microsoft\Windows\INetCache\IE\6M0GUOAS\اینترنت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/>
          <a:stretch/>
        </p:blipFill>
        <p:spPr bwMode="auto">
          <a:xfrm>
            <a:off x="6652750" y="3462295"/>
            <a:ext cx="3353315" cy="2235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9485649" cy="9346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Основные тренды современной поликлиники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839788" y="1545579"/>
            <a:ext cx="4209642" cy="4323409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</a:rPr>
              <a:t>Пациентоцентричность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</a:rPr>
              <a:t>, пациент-ориентированный подход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</a:rPr>
              <a:t>(удобно, комфортно, быстро, вежливо, связь 24/7).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Franklin Gothic Demi Cond" pitchFamily="34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652751" y="3461827"/>
            <a:ext cx="3353315" cy="1352344"/>
            <a:chOff x="6903604" y="4175022"/>
            <a:chExt cx="3353315" cy="1352344"/>
          </a:xfrm>
        </p:grpSpPr>
        <p:pic>
          <p:nvPicPr>
            <p:cNvPr id="1030" name="Picture 6" descr="C:\Program Files\Microsoft Office\MEDIA\CAGCAT10\j0315447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81"/>
            <a:stretch/>
          </p:blipFill>
          <p:spPr bwMode="auto">
            <a:xfrm>
              <a:off x="9095334" y="4175490"/>
              <a:ext cx="1161585" cy="13518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admin\AppData\Local\Microsoft\Windows\INetCache\IE\ETXKM47M\FGpApNWLf24YmAgTQQV5Dj0HbpsANSAA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604" y="4175022"/>
              <a:ext cx="2191730" cy="13523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3" name="Picture 9" descr="C:\Users\admin\AppData\Local\Microsoft\Windows\INetCache\IE\ETXKM47M\26035101262_2d5c7d7e8e_b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4" y="3461827"/>
            <a:ext cx="3298900" cy="2203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6527140" y="1697979"/>
            <a:ext cx="4209642" cy="4323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</a:rPr>
              <a:t>Цифровизация, модернизация, современные технологии</a:t>
            </a:r>
          </a:p>
          <a:p>
            <a:endParaRPr lang="ru-RU" sz="2400" dirty="0" smtClean="0">
              <a:solidFill>
                <a:srgbClr val="002060"/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901892" y="1460804"/>
            <a:ext cx="2104874" cy="1262357"/>
          </a:xfrm>
          <a:prstGeom prst="flowChartAlternateProcess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Demi Cond" pitchFamily="34" charset="0"/>
              </a:rPr>
              <a:t>Недостаточные базовые знания</a:t>
            </a:r>
            <a:endParaRPr lang="ru-RU" dirty="0">
              <a:latin typeface="Franklin Gothic Demi Cond" pitchFamily="34" charset="0"/>
            </a:endParaRPr>
          </a:p>
          <a:p>
            <a:pPr algn="just"/>
            <a:endParaRPr lang="ru-RU" dirty="0">
              <a:latin typeface="Franklin Gothic Demi Cond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9049223" y="1460804"/>
            <a:ext cx="2025302" cy="1262357"/>
          </a:xfrm>
          <a:prstGeom prst="flowChartAlternateProcess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Franklin Gothic Demi Cond" pitchFamily="34" charset="0"/>
              </a:rPr>
              <a:t>Слабые </a:t>
            </a:r>
            <a:r>
              <a:rPr lang="ru-RU" dirty="0">
                <a:latin typeface="Franklin Gothic Demi Cond" pitchFamily="34" charset="0"/>
              </a:rPr>
              <a:t>практические навыки</a:t>
            </a:r>
          </a:p>
          <a:p>
            <a:pPr algn="ctr"/>
            <a:endParaRPr lang="ru-RU" dirty="0">
              <a:latin typeface="Franklin Gothic Demi Cond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967734" y="1440571"/>
            <a:ext cx="2120519" cy="1282590"/>
          </a:xfrm>
          <a:prstGeom prst="flowChartAlternateProcess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Demi Cond" pitchFamily="34" charset="0"/>
              </a:rPr>
              <a:t>Неразвитая коммуникация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006765" y="3355687"/>
            <a:ext cx="1960969" cy="1282590"/>
          </a:xfrm>
          <a:prstGeom prst="flowChartAlternateProcess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Demi Cond" pitchFamily="34" charset="0"/>
              </a:rPr>
              <a:t>Слабая мотивация</a:t>
            </a:r>
          </a:p>
          <a:p>
            <a:pPr algn="ctr"/>
            <a:endParaRPr lang="ru-RU" dirty="0">
              <a:latin typeface="Franklin Gothic Demi Cond" pitchFamily="34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088253" y="3365128"/>
            <a:ext cx="1960969" cy="1282590"/>
          </a:xfrm>
          <a:prstGeom prst="flowChartAlternateProcess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ranklin Gothic Demi Cond" pitchFamily="34" charset="0"/>
              </a:rPr>
              <a:t>Неуверенность в своих </a:t>
            </a:r>
            <a:r>
              <a:rPr lang="ru-RU" dirty="0" smtClean="0">
                <a:latin typeface="Franklin Gothic Demi Cond" pitchFamily="34" charset="0"/>
              </a:rPr>
              <a:t>силах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055377" y="5539188"/>
            <a:ext cx="7945232" cy="1131889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Demi Cond" pitchFamily="34" charset="0"/>
              </a:rPr>
              <a:t>Быстрое </a:t>
            </a:r>
            <a:r>
              <a:rPr lang="ru-RU" dirty="0">
                <a:latin typeface="Franklin Gothic Demi Cond" pitchFamily="34" charset="0"/>
              </a:rPr>
              <a:t>профессиональное выгорание, уход из профессии</a:t>
            </a:r>
          </a:p>
        </p:txBody>
      </p:sp>
      <p:sp>
        <p:nvSpPr>
          <p:cNvPr id="14" name="Стрелка вниз 13"/>
          <p:cNvSpPr/>
          <p:nvPr/>
        </p:nvSpPr>
        <p:spPr>
          <a:xfrm rot="18757125">
            <a:off x="2023507" y="2835564"/>
            <a:ext cx="437442" cy="530953"/>
          </a:xfrm>
          <a:prstGeom prst="downArrow">
            <a:avLst>
              <a:gd name="adj1" fmla="val 50000"/>
              <a:gd name="adj2" fmla="val 62820"/>
            </a:avLst>
          </a:prstGeom>
          <a:solidFill>
            <a:srgbClr val="002060">
              <a:alpha val="19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116738">
            <a:off x="5492949" y="2758941"/>
            <a:ext cx="437442" cy="530953"/>
          </a:xfrm>
          <a:prstGeom prst="downArrow">
            <a:avLst>
              <a:gd name="adj1" fmla="val 50000"/>
              <a:gd name="adj2" fmla="val 62820"/>
            </a:avLst>
          </a:prstGeom>
          <a:solidFill>
            <a:srgbClr val="002060">
              <a:alpha val="19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189056">
            <a:off x="5968261" y="2755703"/>
            <a:ext cx="437442" cy="530953"/>
          </a:xfrm>
          <a:prstGeom prst="downArrow">
            <a:avLst>
              <a:gd name="adj1" fmla="val 50000"/>
              <a:gd name="adj2" fmla="val 62820"/>
            </a:avLst>
          </a:prstGeom>
          <a:solidFill>
            <a:srgbClr val="002060">
              <a:alpha val="19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116738">
            <a:off x="9230122" y="2833230"/>
            <a:ext cx="437442" cy="530953"/>
          </a:xfrm>
          <a:prstGeom prst="downArrow">
            <a:avLst>
              <a:gd name="adj1" fmla="val 50000"/>
              <a:gd name="adj2" fmla="val 62820"/>
            </a:avLst>
          </a:prstGeom>
          <a:solidFill>
            <a:srgbClr val="002060">
              <a:alpha val="19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116738">
            <a:off x="7518136" y="4743303"/>
            <a:ext cx="437442" cy="530953"/>
          </a:xfrm>
          <a:prstGeom prst="downArrow">
            <a:avLst>
              <a:gd name="adj1" fmla="val 50000"/>
              <a:gd name="adj2" fmla="val 62820"/>
            </a:avLst>
          </a:prstGeom>
          <a:solidFill>
            <a:srgbClr val="002060">
              <a:alpha val="19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9185929">
            <a:off x="3768530" y="4796785"/>
            <a:ext cx="437442" cy="530953"/>
          </a:xfrm>
          <a:prstGeom prst="downArrow">
            <a:avLst>
              <a:gd name="adj1" fmla="val 50000"/>
              <a:gd name="adj2" fmla="val 62820"/>
            </a:avLst>
          </a:prstGeom>
          <a:solidFill>
            <a:srgbClr val="002060">
              <a:alpha val="19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236554" y="3559417"/>
            <a:ext cx="1944409" cy="1678422"/>
            <a:chOff x="236554" y="3249779"/>
            <a:chExt cx="1944409" cy="1678422"/>
          </a:xfrm>
        </p:grpSpPr>
        <p:pic>
          <p:nvPicPr>
            <p:cNvPr id="2050" name="Picture 2" descr="https://thumbs.dreamstime.com/b/%D0%B7%D0%BD%D0%B0%D0%BA-%D1%83%D0%B4%D0%B5%D1%80%D0%B6%D0%B8%D0%B2%D0%B0%D0%BD%D0%B8%D1%8F-%D0%B4%D0%BE%D0%BA%D1%82%D0%BE%D1%80%D0%B0-%D0%BF%D1%83%D1%81%D1%82%D0%BE%D0%B3%D0%BE-%D0%BC%D0%B0%D0%BB%D1%8C%D1%87%D0%B8%D0%BA%D0%B0-%D0%BC%D0%B8%D0%BB%D1%8B%D0%B9-%D0%B4%D0%B5%D1%80%D0%B5%D0%B2%D1%8F%D0%BD%D0%BD%D1%8B%D0%B9-1705549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41" y="3249779"/>
              <a:ext cx="1678422" cy="1678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236554" y="3367445"/>
              <a:ext cx="138591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HELP!</a:t>
              </a:r>
              <a:endPara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</a:rPr>
              <a:t>Проблемы молодых специалистов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8128" y="474988"/>
            <a:ext cx="6778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rgbClr val="002060"/>
                  </a:solidFill>
                  <a:prstDash val="solid"/>
                </a:ln>
                <a:solidFill>
                  <a:srgbClr val="00206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Цели наставничества</a:t>
            </a:r>
            <a:endParaRPr lang="ru-RU" sz="5400" b="1" cap="none" spc="100" dirty="0">
              <a:ln w="18000">
                <a:solidFill>
                  <a:srgbClr val="002060"/>
                </a:solidFill>
                <a:prstDash val="solid"/>
              </a:ln>
              <a:solidFill>
                <a:srgbClr val="00206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076" name="Picture 4" descr="https://skazka-arkhyz.ru/wp-content/uploads/3/b/0/3b0d9aad92745dfe896c34609d350cc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35" y="1622454"/>
            <a:ext cx="1793013" cy="1399922"/>
          </a:xfrm>
          <a:prstGeom prst="rect">
            <a:avLst/>
          </a:prstGeom>
          <a:noFill/>
          <a:effectLst>
            <a:innerShdw blurRad="63500" dist="50800" dir="18900000">
              <a:schemeClr val="bg2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52" y="3696375"/>
            <a:ext cx="1764967" cy="13237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blurRad="1130300" stA="0" endPos="65000" dist="50800" dir="5400000" sy="-100000" algn="bl" rotWithShape="0"/>
          </a:effectLst>
          <a:scene3d>
            <a:camera prst="orthographicFront"/>
            <a:lightRig rig="balanced" dir="t"/>
          </a:scene3d>
          <a:sp3d>
            <a:bevelT/>
          </a:sp3d>
        </p:spPr>
      </p:pic>
      <p:pic>
        <p:nvPicPr>
          <p:cNvPr id="3078" name="Picture 6" descr="https://avatars.dzeninfra.ru/get-zen_doc/1898595/pub_5f203aedf01f506fcbe1a88c_5f203b22cc1a863f99b1494a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46" y="1622454"/>
            <a:ext cx="2799843" cy="139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boombirds.com/blog/wp-content/uploads/33827704_business-team-communication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68" y="3424788"/>
            <a:ext cx="2799843" cy="169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98404" y="3240122"/>
            <a:ext cx="29242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100" dirty="0" smtClean="0">
                <a:ln w="18000">
                  <a:solidFill>
                    <a:srgbClr val="002060"/>
                  </a:solidFill>
                  <a:prstDash val="solid"/>
                </a:ln>
                <a:solidFill>
                  <a:srgbClr val="00206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Адаптация в коллективе</a:t>
            </a:r>
            <a:endParaRPr lang="ru-RU" b="1" cap="none" spc="100" dirty="0">
              <a:ln w="18000">
                <a:solidFill>
                  <a:srgbClr val="002060"/>
                </a:solidFill>
                <a:prstDash val="solid"/>
              </a:ln>
              <a:solidFill>
                <a:srgbClr val="00206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3548" y="3696375"/>
            <a:ext cx="22963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100" dirty="0" smtClean="0">
                <a:ln w="18000">
                  <a:solidFill>
                    <a:srgbClr val="002060"/>
                  </a:solidFill>
                  <a:prstDash val="solid"/>
                </a:ln>
                <a:solidFill>
                  <a:srgbClr val="00206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Передача опыта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16462" y="5498206"/>
            <a:ext cx="34124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100" dirty="0" smtClean="0">
                <a:ln w="18000">
                  <a:solidFill>
                    <a:srgbClr val="002060"/>
                  </a:solidFill>
                  <a:prstDash val="solid"/>
                </a:ln>
                <a:solidFill>
                  <a:srgbClr val="00206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Психологическая поддержка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487834" y="3022376"/>
            <a:ext cx="29540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100" dirty="0" smtClean="0">
                <a:ln w="18000">
                  <a:solidFill>
                    <a:srgbClr val="002060"/>
                  </a:solidFill>
                  <a:prstDash val="solid"/>
                </a:ln>
                <a:solidFill>
                  <a:srgbClr val="00206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Развитие коммуникации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96385" y="5498206"/>
            <a:ext cx="33785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100" dirty="0" smtClean="0">
                <a:ln w="18000">
                  <a:solidFill>
                    <a:srgbClr val="002060"/>
                  </a:solidFill>
                  <a:prstDash val="solid"/>
                </a:ln>
                <a:solidFill>
                  <a:srgbClr val="00206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Предотвращение выгорания</a:t>
            </a:r>
            <a:endParaRPr lang="ru-RU" b="1" cap="none" spc="100" dirty="0">
              <a:ln w="18000">
                <a:solidFill>
                  <a:srgbClr val="002060"/>
                </a:solidFill>
                <a:prstDash val="solid"/>
              </a:ln>
              <a:solidFill>
                <a:srgbClr val="00206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58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Franklin Gothic Demi Cond" pitchFamily="34" charset="0"/>
              </a:rPr>
              <a:t>Основные компетенции наставника</a:t>
            </a:r>
            <a:endParaRPr lang="ru-RU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672" y="1586039"/>
            <a:ext cx="6428447" cy="42078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</a:rPr>
              <a:t>Экспертное владение профессиональными навыками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</a:rPr>
              <a:t>Отличные коммуникативные навыки, умение находить общий язык с людьми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</a:rPr>
              <a:t>Хорошие организационные навыки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</a:rPr>
              <a:t>Гибкость, терпение, уважение к личности молодого коллеги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https://m.arhcity.ru/data/115/...LN.2020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864" y="3398654"/>
            <a:ext cx="2443794" cy="2443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Franklin Gothic Demi Cond" pitchFamily="34" charset="0"/>
              </a:rPr>
              <a:t>Основные принципы наставничества</a:t>
            </a:r>
            <a:endParaRPr lang="ru-RU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743" y="1655692"/>
            <a:ext cx="6206592" cy="351511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</a:rPr>
              <a:t>Постоянная готовность к сотрудничеству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</a:rPr>
              <a:t>Личностно-ориентированный подход к каждому специалисту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</a:rPr>
              <a:t>Наглядность (разработка алгоритмов, СОП, тренинги в СИМ-центре, участие в клинических разборах, мастер-классах, деловые игры)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</a:rPr>
              <a:t>Поощрение саморазвития, инициативы, научной деятельности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</a:rPr>
              <a:t>Обратная связь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</a:rPr>
              <a:t>Совместное участие в проектах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5122" name="Picture 2" descr="https://static.mk.ru/upload/entities/2022/01/13/17/articles/facebookPicture/b3/8e/95/3c/17639588f59b3b4e4e74b7aa1c1f3d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29" y="3394477"/>
            <a:ext cx="3902582" cy="2601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0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Franklin Gothic Demi Cond" pitchFamily="34" charset="0"/>
              </a:rPr>
              <a:t>Детская поликлиника №6 г. Уфа ждет Вас!</a:t>
            </a:r>
            <a:endParaRPr lang="ru-RU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17" y="1691235"/>
            <a:ext cx="5516491" cy="4000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2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9" y="1571070"/>
            <a:ext cx="1213804" cy="161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57" y="2962261"/>
            <a:ext cx="1071691" cy="1428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8" y="1571070"/>
            <a:ext cx="1298169" cy="1730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89354C93-2C74-4097-BC76-6C38D5F5C0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845" y="3072507"/>
            <a:ext cx="2160867" cy="1440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E4B5B92D-422D-4530-A1B4-3ADDC16DDD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6" y="4728150"/>
            <a:ext cx="2119979" cy="141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3EFC96-977D-4732-80FF-0D4E17C8EB7B}"/>
              </a:ext>
            </a:extLst>
          </p:cNvPr>
          <p:cNvPicPr>
            <a:picLocks noGrp="1"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37" y="4342588"/>
            <a:ext cx="1300400" cy="866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2AC6187-9636-4AA5-8B45-64EFFB9037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83" y="5208654"/>
            <a:ext cx="1304846" cy="97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445E779-8501-4EFB-81C2-4AD869A7D2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4" y="3797878"/>
            <a:ext cx="1349573" cy="89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003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3957197"/>
            <a:ext cx="4054381" cy="28986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1117" y="5089219"/>
            <a:ext cx="2032112" cy="1509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666959" y="2779509"/>
            <a:ext cx="7865460" cy="64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Franklin Gothic Demi Cond" pitchFamily="34" charset="0"/>
                <a:ea typeface="Times New Roman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503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186</Words>
  <Application>Microsoft Office PowerPoint</Application>
  <PresentationFormat>Произвольный</PresentationFormat>
  <Paragraphs>40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Основные тренды современной поликлиники</vt:lpstr>
      <vt:lpstr>Проблемы молодых специалистов</vt:lpstr>
      <vt:lpstr>Презентация PowerPoint</vt:lpstr>
      <vt:lpstr>Основные компетенции наставника</vt:lpstr>
      <vt:lpstr>Основные принципы наставничества</vt:lpstr>
      <vt:lpstr>Детская поликлиника №6 г. Уфа ждет Вас!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jss913@yandex.ru</dc:creator>
  <cp:lastModifiedBy>admin</cp:lastModifiedBy>
  <cp:revision>34</cp:revision>
  <dcterms:created xsi:type="dcterms:W3CDTF">2024-03-25T08:04:24Z</dcterms:created>
  <dcterms:modified xsi:type="dcterms:W3CDTF">2024-03-28T06:50:03Z</dcterms:modified>
</cp:coreProperties>
</file>