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4" r:id="rId3"/>
    <p:sldId id="265" r:id="rId4"/>
    <p:sldId id="266" r:id="rId5"/>
    <p:sldId id="267" r:id="rId6"/>
    <p:sldId id="270" r:id="rId7"/>
    <p:sldId id="268" r:id="rId8"/>
    <p:sldId id="271" r:id="rId9"/>
    <p:sldId id="269" r:id="rId10"/>
    <p:sldId id="261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1B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1E61A4-A488-48A4-95AA-FDFB5FE28A74}" type="doc">
      <dgm:prSet loTypeId="urn:microsoft.com/office/officeart/2005/8/layout/default" loCatId="list" qsTypeId="urn:microsoft.com/office/officeart/2005/8/quickstyle/3d2" qsCatId="3D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46DA61A6-9083-419A-A623-4E737BEDCDA5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организует анализ потребности рынка труда в медицинских специальностях</a:t>
          </a:r>
        </a:p>
      </dgm:t>
    </dgm:pt>
    <dgm:pt modelId="{150D86EF-970E-4CB1-9FDA-6F785758DECF}" type="parTrans" cxnId="{DA712F91-FE6B-4966-ABE9-C90A77F54CDA}">
      <dgm:prSet/>
      <dgm:spPr/>
      <dgm:t>
        <a:bodyPr/>
        <a:lstStyle/>
        <a:p>
          <a:endParaRPr lang="ru-RU" sz="2000" b="1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CDE1F4-6E3F-402F-A2C1-EEFEB9D34165}" type="sibTrans" cxnId="{DA712F91-FE6B-4966-ABE9-C90A77F54CDA}">
      <dgm:prSet/>
      <dgm:spPr/>
      <dgm:t>
        <a:bodyPr/>
        <a:lstStyle/>
        <a:p>
          <a:endParaRPr lang="ru-RU" sz="2000" b="1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6C5E92-71E5-4E96-8CA6-B90140693C3E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поддерживает связи учреждения с социальными партнерами, влияющими на самоопределение учащихся школ</a:t>
          </a:r>
        </a:p>
      </dgm:t>
    </dgm:pt>
    <dgm:pt modelId="{5CB229FE-0B2D-4729-AC96-139EA80667F8}" type="parTrans" cxnId="{8097110D-5D14-4D3D-B617-60CFE8C07211}">
      <dgm:prSet/>
      <dgm:spPr/>
      <dgm:t>
        <a:bodyPr/>
        <a:lstStyle/>
        <a:p>
          <a:endParaRPr lang="ru-RU" sz="2000" b="1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C010E2-A86F-4265-82C3-3007EA973D04}" type="sibTrans" cxnId="{8097110D-5D14-4D3D-B617-60CFE8C07211}">
      <dgm:prSet/>
      <dgm:spPr/>
      <dgm:t>
        <a:bodyPr/>
        <a:lstStyle/>
        <a:p>
          <a:endParaRPr lang="ru-RU" sz="2000" b="1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6C9EE7-45D5-4F18-A282-203DFAC7A155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планирует профориентационную работу педагогического коллектива по формированию готовности обучающихся к профильному и профессиональному самоопределению</a:t>
          </a:r>
        </a:p>
      </dgm:t>
    </dgm:pt>
    <dgm:pt modelId="{20D62B85-A442-4F98-904D-0419919F8630}" type="parTrans" cxnId="{93C9F6C3-A39E-4AF5-8582-3C2EBCE45516}">
      <dgm:prSet/>
      <dgm:spPr/>
      <dgm:t>
        <a:bodyPr/>
        <a:lstStyle/>
        <a:p>
          <a:endParaRPr lang="ru-RU" sz="2000" b="1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536BD0-E600-40EB-9DBE-A3798EB45055}" type="sibTrans" cxnId="{93C9F6C3-A39E-4AF5-8582-3C2EBCE45516}">
      <dgm:prSet/>
      <dgm:spPr/>
      <dgm:t>
        <a:bodyPr/>
        <a:lstStyle/>
        <a:p>
          <a:endParaRPr lang="ru-RU" sz="2000" b="1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E4F42F-A9A5-4EE0-BE97-072AB09C6D6A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осуществляет анализ и коррекцию деятельности педагогического коллектива по данному направлению</a:t>
          </a:r>
        </a:p>
      </dgm:t>
    </dgm:pt>
    <dgm:pt modelId="{A886AC0B-5755-4292-9680-6B4F6A1D83A8}" type="parTrans" cxnId="{337558E9-E95C-4585-89BF-92ABAD6EEFF9}">
      <dgm:prSet/>
      <dgm:spPr/>
      <dgm:t>
        <a:bodyPr/>
        <a:lstStyle/>
        <a:p>
          <a:endParaRPr lang="ru-RU" sz="2000" b="1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101D0D-9FCF-4485-A65E-0E56B5E336B8}" type="sibTrans" cxnId="{337558E9-E95C-4585-89BF-92ABAD6EEFF9}">
      <dgm:prSet/>
      <dgm:spPr/>
      <dgm:t>
        <a:bodyPr/>
        <a:lstStyle/>
        <a:p>
          <a:endParaRPr lang="ru-RU" sz="2000" b="1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431260-2AEF-46D4-85FF-900CB11A7A8E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организует тематические экскурсии учащихся школ, встречи с преподавательским коллективом и студентами</a:t>
          </a:r>
        </a:p>
      </dgm:t>
    </dgm:pt>
    <dgm:pt modelId="{DBFCFCB5-1453-457E-AA9B-12D024C74D31}" type="parTrans" cxnId="{947998E5-9DA4-41CB-97DC-9084AFBDB4A2}">
      <dgm:prSet/>
      <dgm:spPr/>
      <dgm:t>
        <a:bodyPr/>
        <a:lstStyle/>
        <a:p>
          <a:endParaRPr lang="ru-RU" sz="2000" b="1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89CCF7-4EA7-4A54-810F-82FF6333AF0C}" type="sibTrans" cxnId="{947998E5-9DA4-41CB-97DC-9084AFBDB4A2}">
      <dgm:prSet/>
      <dgm:spPr/>
      <dgm:t>
        <a:bodyPr/>
        <a:lstStyle/>
        <a:p>
          <a:endParaRPr lang="ru-RU" sz="2000" b="1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10F704-7925-4374-927D-C11F15C20C7A}" type="pres">
      <dgm:prSet presAssocID="{8D1E61A4-A488-48A4-95AA-FDFB5FE28A74}" presName="diagram" presStyleCnt="0">
        <dgm:presLayoutVars>
          <dgm:dir/>
          <dgm:resizeHandles val="exact"/>
        </dgm:presLayoutVars>
      </dgm:prSet>
      <dgm:spPr/>
    </dgm:pt>
    <dgm:pt modelId="{94E51738-F548-4B64-AE6B-DC7C20894B9B}" type="pres">
      <dgm:prSet presAssocID="{46DA61A6-9083-419A-A623-4E737BEDCDA5}" presName="node" presStyleLbl="node1" presStyleIdx="0" presStyleCnt="5" custScaleX="108204">
        <dgm:presLayoutVars>
          <dgm:bulletEnabled val="1"/>
        </dgm:presLayoutVars>
      </dgm:prSet>
      <dgm:spPr/>
    </dgm:pt>
    <dgm:pt modelId="{51A48BBE-22FE-4BA5-8D26-6C74B6613B06}" type="pres">
      <dgm:prSet presAssocID="{EFCDE1F4-6E3F-402F-A2C1-EEFEB9D34165}" presName="sibTrans" presStyleCnt="0"/>
      <dgm:spPr/>
    </dgm:pt>
    <dgm:pt modelId="{B06D3737-CA00-4947-82B8-4F9B184A4105}" type="pres">
      <dgm:prSet presAssocID="{4B6C5E92-71E5-4E96-8CA6-B90140693C3E}" presName="node" presStyleLbl="node1" presStyleIdx="1" presStyleCnt="5" custScaleX="151953" custLinFactNeighborX="6484" custLinFactNeighborY="-17">
        <dgm:presLayoutVars>
          <dgm:bulletEnabled val="1"/>
        </dgm:presLayoutVars>
      </dgm:prSet>
      <dgm:spPr/>
    </dgm:pt>
    <dgm:pt modelId="{ACD2DBBF-9B8D-4E75-9276-8B530318ACBD}" type="pres">
      <dgm:prSet presAssocID="{E9C010E2-A86F-4265-82C3-3007EA973D04}" presName="sibTrans" presStyleCnt="0"/>
      <dgm:spPr/>
    </dgm:pt>
    <dgm:pt modelId="{EF2513C7-333A-45B4-BA05-5B2242D6D147}" type="pres">
      <dgm:prSet presAssocID="{B66C9EE7-45D5-4F18-A282-203DFAC7A155}" presName="node" presStyleLbl="node1" presStyleIdx="2" presStyleCnt="5" custScaleX="156758">
        <dgm:presLayoutVars>
          <dgm:bulletEnabled val="1"/>
        </dgm:presLayoutVars>
      </dgm:prSet>
      <dgm:spPr/>
    </dgm:pt>
    <dgm:pt modelId="{9F6B4400-3C15-4301-86B9-D1B1CC454801}" type="pres">
      <dgm:prSet presAssocID="{56536BD0-E600-40EB-9DBE-A3798EB45055}" presName="sibTrans" presStyleCnt="0"/>
      <dgm:spPr/>
    </dgm:pt>
    <dgm:pt modelId="{4421F34A-C4A9-4906-8CBB-541DCE9DAA3C}" type="pres">
      <dgm:prSet presAssocID="{15E4F42F-A9A5-4EE0-BE97-072AB09C6D6A}" presName="node" presStyleLbl="node1" presStyleIdx="3" presStyleCnt="5" custScaleX="138834" custLinFactNeighborX="-2207" custLinFactNeighborY="211">
        <dgm:presLayoutVars>
          <dgm:bulletEnabled val="1"/>
        </dgm:presLayoutVars>
      </dgm:prSet>
      <dgm:spPr/>
    </dgm:pt>
    <dgm:pt modelId="{1E4242B1-4A6D-4B31-A712-EEDE58E1630D}" type="pres">
      <dgm:prSet presAssocID="{C5101D0D-9FCF-4485-A65E-0E56B5E336B8}" presName="sibTrans" presStyleCnt="0"/>
      <dgm:spPr/>
    </dgm:pt>
    <dgm:pt modelId="{FD68DDA4-78F3-4A7A-8F2C-C70BF76BB80A}" type="pres">
      <dgm:prSet presAssocID="{69431260-2AEF-46D4-85FF-900CB11A7A8E}" presName="node" presStyleLbl="node1" presStyleIdx="4" presStyleCnt="5" custScaleX="114297">
        <dgm:presLayoutVars>
          <dgm:bulletEnabled val="1"/>
        </dgm:presLayoutVars>
      </dgm:prSet>
      <dgm:spPr/>
    </dgm:pt>
  </dgm:ptLst>
  <dgm:cxnLst>
    <dgm:cxn modelId="{8097110D-5D14-4D3D-B617-60CFE8C07211}" srcId="{8D1E61A4-A488-48A4-95AA-FDFB5FE28A74}" destId="{4B6C5E92-71E5-4E96-8CA6-B90140693C3E}" srcOrd="1" destOrd="0" parTransId="{5CB229FE-0B2D-4729-AC96-139EA80667F8}" sibTransId="{E9C010E2-A86F-4265-82C3-3007EA973D04}"/>
    <dgm:cxn modelId="{A3CCBB5B-1909-4CC4-BF2A-749A33BDB67F}" type="presOf" srcId="{15E4F42F-A9A5-4EE0-BE97-072AB09C6D6A}" destId="{4421F34A-C4A9-4906-8CBB-541DCE9DAA3C}" srcOrd="0" destOrd="0" presId="urn:microsoft.com/office/officeart/2005/8/layout/default"/>
    <dgm:cxn modelId="{DD197C43-7D04-45A5-87E1-8F0020E9D054}" type="presOf" srcId="{46DA61A6-9083-419A-A623-4E737BEDCDA5}" destId="{94E51738-F548-4B64-AE6B-DC7C20894B9B}" srcOrd="0" destOrd="0" presId="urn:microsoft.com/office/officeart/2005/8/layout/default"/>
    <dgm:cxn modelId="{F469614F-84CA-4AD6-81D4-55BEFD4FA651}" type="presOf" srcId="{8D1E61A4-A488-48A4-95AA-FDFB5FE28A74}" destId="{8710F704-7925-4374-927D-C11F15C20C7A}" srcOrd="0" destOrd="0" presId="urn:microsoft.com/office/officeart/2005/8/layout/default"/>
    <dgm:cxn modelId="{D9185570-135F-4E54-BDA7-AEF6DA59DDB8}" type="presOf" srcId="{B66C9EE7-45D5-4F18-A282-203DFAC7A155}" destId="{EF2513C7-333A-45B4-BA05-5B2242D6D147}" srcOrd="0" destOrd="0" presId="urn:microsoft.com/office/officeart/2005/8/layout/default"/>
    <dgm:cxn modelId="{DA712F91-FE6B-4966-ABE9-C90A77F54CDA}" srcId="{8D1E61A4-A488-48A4-95AA-FDFB5FE28A74}" destId="{46DA61A6-9083-419A-A623-4E737BEDCDA5}" srcOrd="0" destOrd="0" parTransId="{150D86EF-970E-4CB1-9FDA-6F785758DECF}" sibTransId="{EFCDE1F4-6E3F-402F-A2C1-EEFEB9D34165}"/>
    <dgm:cxn modelId="{0852E3A7-5415-4C33-A034-0E67FC4BB5AB}" type="presOf" srcId="{4B6C5E92-71E5-4E96-8CA6-B90140693C3E}" destId="{B06D3737-CA00-4947-82B8-4F9B184A4105}" srcOrd="0" destOrd="0" presId="urn:microsoft.com/office/officeart/2005/8/layout/default"/>
    <dgm:cxn modelId="{93C9F6C3-A39E-4AF5-8582-3C2EBCE45516}" srcId="{8D1E61A4-A488-48A4-95AA-FDFB5FE28A74}" destId="{B66C9EE7-45D5-4F18-A282-203DFAC7A155}" srcOrd="2" destOrd="0" parTransId="{20D62B85-A442-4F98-904D-0419919F8630}" sibTransId="{56536BD0-E600-40EB-9DBE-A3798EB45055}"/>
    <dgm:cxn modelId="{947998E5-9DA4-41CB-97DC-9084AFBDB4A2}" srcId="{8D1E61A4-A488-48A4-95AA-FDFB5FE28A74}" destId="{69431260-2AEF-46D4-85FF-900CB11A7A8E}" srcOrd="4" destOrd="0" parTransId="{DBFCFCB5-1453-457E-AA9B-12D024C74D31}" sibTransId="{9589CCF7-4EA7-4A54-810F-82FF6333AF0C}"/>
    <dgm:cxn modelId="{337558E9-E95C-4585-89BF-92ABAD6EEFF9}" srcId="{8D1E61A4-A488-48A4-95AA-FDFB5FE28A74}" destId="{15E4F42F-A9A5-4EE0-BE97-072AB09C6D6A}" srcOrd="3" destOrd="0" parTransId="{A886AC0B-5755-4292-9680-6B4F6A1D83A8}" sibTransId="{C5101D0D-9FCF-4485-A65E-0E56B5E336B8}"/>
    <dgm:cxn modelId="{DB7BDAF7-6780-4A17-B3E5-7EB4D7F84A92}" type="presOf" srcId="{69431260-2AEF-46D4-85FF-900CB11A7A8E}" destId="{FD68DDA4-78F3-4A7A-8F2C-C70BF76BB80A}" srcOrd="0" destOrd="0" presId="urn:microsoft.com/office/officeart/2005/8/layout/default"/>
    <dgm:cxn modelId="{6541D170-53A6-4FBF-B2CD-23D3EDDBF93E}" type="presParOf" srcId="{8710F704-7925-4374-927D-C11F15C20C7A}" destId="{94E51738-F548-4B64-AE6B-DC7C20894B9B}" srcOrd="0" destOrd="0" presId="urn:microsoft.com/office/officeart/2005/8/layout/default"/>
    <dgm:cxn modelId="{D1F9B895-18B5-4256-BC5D-3220DAD7FAB2}" type="presParOf" srcId="{8710F704-7925-4374-927D-C11F15C20C7A}" destId="{51A48BBE-22FE-4BA5-8D26-6C74B6613B06}" srcOrd="1" destOrd="0" presId="urn:microsoft.com/office/officeart/2005/8/layout/default"/>
    <dgm:cxn modelId="{DBBC9883-C741-44D3-A26C-7A2DBC6B06CF}" type="presParOf" srcId="{8710F704-7925-4374-927D-C11F15C20C7A}" destId="{B06D3737-CA00-4947-82B8-4F9B184A4105}" srcOrd="2" destOrd="0" presId="urn:microsoft.com/office/officeart/2005/8/layout/default"/>
    <dgm:cxn modelId="{411D84C5-1D21-441E-9B2C-97F23A9E5B18}" type="presParOf" srcId="{8710F704-7925-4374-927D-C11F15C20C7A}" destId="{ACD2DBBF-9B8D-4E75-9276-8B530318ACBD}" srcOrd="3" destOrd="0" presId="urn:microsoft.com/office/officeart/2005/8/layout/default"/>
    <dgm:cxn modelId="{29B5CE8B-58BA-4BCD-8DAE-EA2F891BB07C}" type="presParOf" srcId="{8710F704-7925-4374-927D-C11F15C20C7A}" destId="{EF2513C7-333A-45B4-BA05-5B2242D6D147}" srcOrd="4" destOrd="0" presId="urn:microsoft.com/office/officeart/2005/8/layout/default"/>
    <dgm:cxn modelId="{44B313CF-A19B-4B50-960F-DAF14B62A1B8}" type="presParOf" srcId="{8710F704-7925-4374-927D-C11F15C20C7A}" destId="{9F6B4400-3C15-4301-86B9-D1B1CC454801}" srcOrd="5" destOrd="0" presId="urn:microsoft.com/office/officeart/2005/8/layout/default"/>
    <dgm:cxn modelId="{A40E8B9C-1F8C-4B69-A811-83269E86F0C3}" type="presParOf" srcId="{8710F704-7925-4374-927D-C11F15C20C7A}" destId="{4421F34A-C4A9-4906-8CBB-541DCE9DAA3C}" srcOrd="6" destOrd="0" presId="urn:microsoft.com/office/officeart/2005/8/layout/default"/>
    <dgm:cxn modelId="{53E8F62C-3B88-43B4-9693-6D7AD12EBBC4}" type="presParOf" srcId="{8710F704-7925-4374-927D-C11F15C20C7A}" destId="{1E4242B1-4A6D-4B31-A712-EEDE58E1630D}" srcOrd="7" destOrd="0" presId="urn:microsoft.com/office/officeart/2005/8/layout/default"/>
    <dgm:cxn modelId="{E359A685-8416-4660-B337-C4EC161541A4}" type="presParOf" srcId="{8710F704-7925-4374-927D-C11F15C20C7A}" destId="{FD68DDA4-78F3-4A7A-8F2C-C70BF76BB80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A13FA8-5F63-412E-A383-8A2D776EE91F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EC5487-8E5A-42EF-A937-3180DAC4C53D}">
      <dgm:prSet phldrT="[Текст]" custT="1"/>
      <dgm:spPr/>
      <dgm:t>
        <a:bodyPr/>
        <a:lstStyle/>
        <a:p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Методы ранней профориентации </a:t>
          </a:r>
        </a:p>
      </dgm:t>
    </dgm:pt>
    <dgm:pt modelId="{C6E86104-7A86-4C9F-957F-503CA8E108EA}" type="parTrans" cxnId="{1D57A1AB-F553-4EEC-856D-89C79FCAAFDD}">
      <dgm:prSet/>
      <dgm:spPr/>
      <dgm:t>
        <a:bodyPr/>
        <a:lstStyle/>
        <a:p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CF086F-5FD3-4303-A955-14ED1336ADC4}" type="sibTrans" cxnId="{1D57A1AB-F553-4EEC-856D-89C79FCAAFDD}">
      <dgm:prSet/>
      <dgm:spPr/>
      <dgm:t>
        <a:bodyPr/>
        <a:lstStyle/>
        <a:p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72D4BD-64BE-49E4-A840-990FCA69BDFA}">
      <dgm:prSet phldrT="[Текст]" custT="1"/>
      <dgm:spPr/>
      <dgm:t>
        <a:bodyPr/>
        <a:lstStyle/>
        <a:p>
          <a:pPr>
            <a:buAutoNum type="arabicPeriod"/>
          </a:pPr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Мотивация школьников к выбору медицинской специальности</a:t>
          </a:r>
        </a:p>
      </dgm:t>
    </dgm:pt>
    <dgm:pt modelId="{A0B507B5-5B56-4EF7-A99A-423312E0CD90}" type="parTrans" cxnId="{6753BA62-0EBB-4AAD-8048-EECEF4896FB6}">
      <dgm:prSet/>
      <dgm:spPr/>
      <dgm:t>
        <a:bodyPr/>
        <a:lstStyle/>
        <a:p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C20B77-E857-47FC-9839-9694C416FF10}" type="sibTrans" cxnId="{6753BA62-0EBB-4AAD-8048-EECEF4896FB6}">
      <dgm:prSet/>
      <dgm:spPr/>
      <dgm:t>
        <a:bodyPr/>
        <a:lstStyle/>
        <a:p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064CD8-FE73-4C2B-8F75-8474EDBCA47A}">
      <dgm:prSet custT="1"/>
      <dgm:spPr/>
      <dgm:t>
        <a:bodyPr/>
        <a:lstStyle/>
        <a:p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престижа медицинской профессии</a:t>
          </a:r>
        </a:p>
      </dgm:t>
    </dgm:pt>
    <dgm:pt modelId="{07271F0D-1A91-426B-B487-44C343F05343}" type="parTrans" cxnId="{832488C4-4B28-4D4F-A8AD-2B5DBFAC8BDE}">
      <dgm:prSet/>
      <dgm:spPr/>
      <dgm:t>
        <a:bodyPr/>
        <a:lstStyle/>
        <a:p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9FDDE8-5A73-44E5-B6B3-543F0BF53033}" type="sibTrans" cxnId="{832488C4-4B28-4D4F-A8AD-2B5DBFAC8BDE}">
      <dgm:prSet/>
      <dgm:spPr/>
      <dgm:t>
        <a:bodyPr/>
        <a:lstStyle/>
        <a:p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640F1A-5293-4F75-AADA-340ADCCEF1F7}">
      <dgm:prSet custT="1"/>
      <dgm:spPr/>
      <dgm:t>
        <a:bodyPr/>
        <a:lstStyle/>
        <a:p>
          <a:r>
            <a:rPr lang="ru-RU" sz="2400" b="1">
              <a:latin typeface="Times New Roman" panose="02020603050405020304" pitchFamily="18" charset="0"/>
              <a:cs typeface="Times New Roman" panose="02020603050405020304" pitchFamily="18" charset="0"/>
            </a:rPr>
            <a:t>Восполнение кадрового дефицита в практическом здравоохранении</a:t>
          </a:r>
        </a:p>
      </dgm:t>
    </dgm:pt>
    <dgm:pt modelId="{6AD2587C-D598-4833-9787-9F24D3BA60C2}" type="parTrans" cxnId="{3F696264-D946-4ABB-B1D7-D73191C1C883}">
      <dgm:prSet/>
      <dgm:spPr/>
      <dgm:t>
        <a:bodyPr/>
        <a:lstStyle/>
        <a:p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9B789D-22A2-49A4-A640-AF5EC4434C91}" type="sibTrans" cxnId="{3F696264-D946-4ABB-B1D7-D73191C1C883}">
      <dgm:prSet/>
      <dgm:spPr/>
      <dgm:t>
        <a:bodyPr/>
        <a:lstStyle/>
        <a:p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74275B-4024-4E03-AA0E-96221DA781C6}" type="pres">
      <dgm:prSet presAssocID="{62A13FA8-5F63-412E-A383-8A2D776EE91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BFF79FC-B821-4B51-B93C-B8E7636324C7}" type="pres">
      <dgm:prSet presAssocID="{30EC5487-8E5A-42EF-A937-3180DAC4C53D}" presName="hierRoot1" presStyleCnt="0"/>
      <dgm:spPr/>
    </dgm:pt>
    <dgm:pt modelId="{9F2A120B-F3D3-48AE-8512-B1A076C33C61}" type="pres">
      <dgm:prSet presAssocID="{30EC5487-8E5A-42EF-A937-3180DAC4C53D}" presName="composite" presStyleCnt="0"/>
      <dgm:spPr/>
    </dgm:pt>
    <dgm:pt modelId="{E1471D8A-CD88-42D3-AD4F-2259CC6702D1}" type="pres">
      <dgm:prSet presAssocID="{30EC5487-8E5A-42EF-A937-3180DAC4C53D}" presName="background" presStyleLbl="node0" presStyleIdx="0" presStyleCnt="1"/>
      <dgm:spPr/>
    </dgm:pt>
    <dgm:pt modelId="{89C4E8D9-A90D-4485-9339-1730D36A454C}" type="pres">
      <dgm:prSet presAssocID="{30EC5487-8E5A-42EF-A937-3180DAC4C53D}" presName="text" presStyleLbl="fgAcc0" presStyleIdx="0" presStyleCnt="1" custScaleX="130580">
        <dgm:presLayoutVars>
          <dgm:chPref val="3"/>
        </dgm:presLayoutVars>
      </dgm:prSet>
      <dgm:spPr/>
    </dgm:pt>
    <dgm:pt modelId="{CE8673E8-0AF6-43C9-868D-DAC02147762B}" type="pres">
      <dgm:prSet presAssocID="{30EC5487-8E5A-42EF-A937-3180DAC4C53D}" presName="hierChild2" presStyleCnt="0"/>
      <dgm:spPr/>
    </dgm:pt>
    <dgm:pt modelId="{C751D2FC-3BB6-4622-B8A6-E24DEC10EB81}" type="pres">
      <dgm:prSet presAssocID="{A0B507B5-5B56-4EF7-A99A-423312E0CD90}" presName="Name10" presStyleLbl="parChTrans1D2" presStyleIdx="0" presStyleCnt="3"/>
      <dgm:spPr/>
    </dgm:pt>
    <dgm:pt modelId="{08C930CC-E5E3-4DF7-8697-BF61601AFF1A}" type="pres">
      <dgm:prSet presAssocID="{1472D4BD-64BE-49E4-A840-990FCA69BDFA}" presName="hierRoot2" presStyleCnt="0"/>
      <dgm:spPr/>
    </dgm:pt>
    <dgm:pt modelId="{3B110C2A-EEE5-44C7-B89A-643D169192A8}" type="pres">
      <dgm:prSet presAssocID="{1472D4BD-64BE-49E4-A840-990FCA69BDFA}" presName="composite2" presStyleCnt="0"/>
      <dgm:spPr/>
    </dgm:pt>
    <dgm:pt modelId="{7321D3D2-870B-4B54-A3C2-4B3948B688A5}" type="pres">
      <dgm:prSet presAssocID="{1472D4BD-64BE-49E4-A840-990FCA69BDFA}" presName="background2" presStyleLbl="node2" presStyleIdx="0" presStyleCnt="3"/>
      <dgm:spPr/>
    </dgm:pt>
    <dgm:pt modelId="{648711C1-7519-45CB-A637-FCFCADC1EB9A}" type="pres">
      <dgm:prSet presAssocID="{1472D4BD-64BE-49E4-A840-990FCA69BDFA}" presName="text2" presStyleLbl="fgAcc2" presStyleIdx="0" presStyleCnt="3" custScaleX="113080">
        <dgm:presLayoutVars>
          <dgm:chPref val="3"/>
        </dgm:presLayoutVars>
      </dgm:prSet>
      <dgm:spPr/>
    </dgm:pt>
    <dgm:pt modelId="{7520F0F1-A1A0-409B-8235-9311F2E90D50}" type="pres">
      <dgm:prSet presAssocID="{1472D4BD-64BE-49E4-A840-990FCA69BDFA}" presName="hierChild3" presStyleCnt="0"/>
      <dgm:spPr/>
    </dgm:pt>
    <dgm:pt modelId="{3D41E8D3-9A22-419D-A8EE-01A3D5BAB39D}" type="pres">
      <dgm:prSet presAssocID="{07271F0D-1A91-426B-B487-44C343F05343}" presName="Name10" presStyleLbl="parChTrans1D2" presStyleIdx="1" presStyleCnt="3"/>
      <dgm:spPr/>
    </dgm:pt>
    <dgm:pt modelId="{92914F95-7EA5-4BAD-8C1E-D5428AA6FCF3}" type="pres">
      <dgm:prSet presAssocID="{39064CD8-FE73-4C2B-8F75-8474EDBCA47A}" presName="hierRoot2" presStyleCnt="0"/>
      <dgm:spPr/>
    </dgm:pt>
    <dgm:pt modelId="{CDDFFA92-092C-42D4-921F-D035590CF859}" type="pres">
      <dgm:prSet presAssocID="{39064CD8-FE73-4C2B-8F75-8474EDBCA47A}" presName="composite2" presStyleCnt="0"/>
      <dgm:spPr/>
    </dgm:pt>
    <dgm:pt modelId="{F0E8FBDD-A527-4E81-BB09-7B148617FC6D}" type="pres">
      <dgm:prSet presAssocID="{39064CD8-FE73-4C2B-8F75-8474EDBCA47A}" presName="background2" presStyleLbl="node2" presStyleIdx="1" presStyleCnt="3"/>
      <dgm:spPr/>
    </dgm:pt>
    <dgm:pt modelId="{E0196891-48D8-4A34-8C33-1B9B0CF63CC3}" type="pres">
      <dgm:prSet presAssocID="{39064CD8-FE73-4C2B-8F75-8474EDBCA47A}" presName="text2" presStyleLbl="fgAcc2" presStyleIdx="1" presStyleCnt="3">
        <dgm:presLayoutVars>
          <dgm:chPref val="3"/>
        </dgm:presLayoutVars>
      </dgm:prSet>
      <dgm:spPr/>
    </dgm:pt>
    <dgm:pt modelId="{1A95FB49-169B-4E61-9661-00B1E92A1822}" type="pres">
      <dgm:prSet presAssocID="{39064CD8-FE73-4C2B-8F75-8474EDBCA47A}" presName="hierChild3" presStyleCnt="0"/>
      <dgm:spPr/>
    </dgm:pt>
    <dgm:pt modelId="{C4A4AE67-7C16-4066-AC77-F0F40179B8F6}" type="pres">
      <dgm:prSet presAssocID="{6AD2587C-D598-4833-9787-9F24D3BA60C2}" presName="Name10" presStyleLbl="parChTrans1D2" presStyleIdx="2" presStyleCnt="3"/>
      <dgm:spPr/>
    </dgm:pt>
    <dgm:pt modelId="{B3903D73-42D9-4745-A0DD-C5E385A23826}" type="pres">
      <dgm:prSet presAssocID="{50640F1A-5293-4F75-AADA-340ADCCEF1F7}" presName="hierRoot2" presStyleCnt="0"/>
      <dgm:spPr/>
    </dgm:pt>
    <dgm:pt modelId="{DB091C13-A585-4677-90C3-697FF8DB472C}" type="pres">
      <dgm:prSet presAssocID="{50640F1A-5293-4F75-AADA-340ADCCEF1F7}" presName="composite2" presStyleCnt="0"/>
      <dgm:spPr/>
    </dgm:pt>
    <dgm:pt modelId="{2A4BE992-C000-4230-917F-0C8FB3C4F40D}" type="pres">
      <dgm:prSet presAssocID="{50640F1A-5293-4F75-AADA-340ADCCEF1F7}" presName="background2" presStyleLbl="node2" presStyleIdx="2" presStyleCnt="3"/>
      <dgm:spPr/>
    </dgm:pt>
    <dgm:pt modelId="{8D02D19C-8A47-42BA-99E9-C0E2211FFC4B}" type="pres">
      <dgm:prSet presAssocID="{50640F1A-5293-4F75-AADA-340ADCCEF1F7}" presName="text2" presStyleLbl="fgAcc2" presStyleIdx="2" presStyleCnt="3" custScaleX="120386">
        <dgm:presLayoutVars>
          <dgm:chPref val="3"/>
        </dgm:presLayoutVars>
      </dgm:prSet>
      <dgm:spPr/>
    </dgm:pt>
    <dgm:pt modelId="{9D71AE99-6078-4FDC-9BF6-DB4955BE9D47}" type="pres">
      <dgm:prSet presAssocID="{50640F1A-5293-4F75-AADA-340ADCCEF1F7}" presName="hierChild3" presStyleCnt="0"/>
      <dgm:spPr/>
    </dgm:pt>
  </dgm:ptLst>
  <dgm:cxnLst>
    <dgm:cxn modelId="{BA677901-7F98-4F7C-A58A-E3FBE84B1E10}" type="presOf" srcId="{07271F0D-1A91-426B-B487-44C343F05343}" destId="{3D41E8D3-9A22-419D-A8EE-01A3D5BAB39D}" srcOrd="0" destOrd="0" presId="urn:microsoft.com/office/officeart/2005/8/layout/hierarchy1"/>
    <dgm:cxn modelId="{393EAE3D-A43E-4236-BBD7-B32A38A70584}" type="presOf" srcId="{62A13FA8-5F63-412E-A383-8A2D776EE91F}" destId="{9B74275B-4024-4E03-AA0E-96221DA781C6}" srcOrd="0" destOrd="0" presId="urn:microsoft.com/office/officeart/2005/8/layout/hierarchy1"/>
    <dgm:cxn modelId="{6753BA62-0EBB-4AAD-8048-EECEF4896FB6}" srcId="{30EC5487-8E5A-42EF-A937-3180DAC4C53D}" destId="{1472D4BD-64BE-49E4-A840-990FCA69BDFA}" srcOrd="0" destOrd="0" parTransId="{A0B507B5-5B56-4EF7-A99A-423312E0CD90}" sibTransId="{50C20B77-E857-47FC-9839-9694C416FF10}"/>
    <dgm:cxn modelId="{392DFB62-4B97-4AB5-A083-3316554F30E8}" type="presOf" srcId="{6AD2587C-D598-4833-9787-9F24D3BA60C2}" destId="{C4A4AE67-7C16-4066-AC77-F0F40179B8F6}" srcOrd="0" destOrd="0" presId="urn:microsoft.com/office/officeart/2005/8/layout/hierarchy1"/>
    <dgm:cxn modelId="{48F70E63-096A-449C-99A9-6C3D50795B20}" type="presOf" srcId="{A0B507B5-5B56-4EF7-A99A-423312E0CD90}" destId="{C751D2FC-3BB6-4622-B8A6-E24DEC10EB81}" srcOrd="0" destOrd="0" presId="urn:microsoft.com/office/officeart/2005/8/layout/hierarchy1"/>
    <dgm:cxn modelId="{3F696264-D946-4ABB-B1D7-D73191C1C883}" srcId="{30EC5487-8E5A-42EF-A937-3180DAC4C53D}" destId="{50640F1A-5293-4F75-AADA-340ADCCEF1F7}" srcOrd="2" destOrd="0" parTransId="{6AD2587C-D598-4833-9787-9F24D3BA60C2}" sibTransId="{249B789D-22A2-49A4-A640-AF5EC4434C91}"/>
    <dgm:cxn modelId="{5732508E-74ED-40D7-965D-7CF46D23D6B8}" type="presOf" srcId="{30EC5487-8E5A-42EF-A937-3180DAC4C53D}" destId="{89C4E8D9-A90D-4485-9339-1730D36A454C}" srcOrd="0" destOrd="0" presId="urn:microsoft.com/office/officeart/2005/8/layout/hierarchy1"/>
    <dgm:cxn modelId="{F0F53A9F-8C87-49EF-881F-613960420198}" type="presOf" srcId="{50640F1A-5293-4F75-AADA-340ADCCEF1F7}" destId="{8D02D19C-8A47-42BA-99E9-C0E2211FFC4B}" srcOrd="0" destOrd="0" presId="urn:microsoft.com/office/officeart/2005/8/layout/hierarchy1"/>
    <dgm:cxn modelId="{1D57A1AB-F553-4EEC-856D-89C79FCAAFDD}" srcId="{62A13FA8-5F63-412E-A383-8A2D776EE91F}" destId="{30EC5487-8E5A-42EF-A937-3180DAC4C53D}" srcOrd="0" destOrd="0" parTransId="{C6E86104-7A86-4C9F-957F-503CA8E108EA}" sibTransId="{BACF086F-5FD3-4303-A955-14ED1336ADC4}"/>
    <dgm:cxn modelId="{832488C4-4B28-4D4F-A8AD-2B5DBFAC8BDE}" srcId="{30EC5487-8E5A-42EF-A937-3180DAC4C53D}" destId="{39064CD8-FE73-4C2B-8F75-8474EDBCA47A}" srcOrd="1" destOrd="0" parTransId="{07271F0D-1A91-426B-B487-44C343F05343}" sibTransId="{6C9FDDE8-5A73-44E5-B6B3-543F0BF53033}"/>
    <dgm:cxn modelId="{8ED3CCCD-AA12-4F86-BDA0-370EF18EB718}" type="presOf" srcId="{39064CD8-FE73-4C2B-8F75-8474EDBCA47A}" destId="{E0196891-48D8-4A34-8C33-1B9B0CF63CC3}" srcOrd="0" destOrd="0" presId="urn:microsoft.com/office/officeart/2005/8/layout/hierarchy1"/>
    <dgm:cxn modelId="{E70E9DD7-8B45-4F2F-BA53-0B67BB7C47C4}" type="presOf" srcId="{1472D4BD-64BE-49E4-A840-990FCA69BDFA}" destId="{648711C1-7519-45CB-A637-FCFCADC1EB9A}" srcOrd="0" destOrd="0" presId="urn:microsoft.com/office/officeart/2005/8/layout/hierarchy1"/>
    <dgm:cxn modelId="{E6639D43-0172-4F3F-B30F-3B1396AD41C1}" type="presParOf" srcId="{9B74275B-4024-4E03-AA0E-96221DA781C6}" destId="{0BFF79FC-B821-4B51-B93C-B8E7636324C7}" srcOrd="0" destOrd="0" presId="urn:microsoft.com/office/officeart/2005/8/layout/hierarchy1"/>
    <dgm:cxn modelId="{843DA8A8-1BBD-42A0-A843-50F593FBB89E}" type="presParOf" srcId="{0BFF79FC-B821-4B51-B93C-B8E7636324C7}" destId="{9F2A120B-F3D3-48AE-8512-B1A076C33C61}" srcOrd="0" destOrd="0" presId="urn:microsoft.com/office/officeart/2005/8/layout/hierarchy1"/>
    <dgm:cxn modelId="{6520F9D6-365A-40FF-B4D7-1E9DE523C250}" type="presParOf" srcId="{9F2A120B-F3D3-48AE-8512-B1A076C33C61}" destId="{E1471D8A-CD88-42D3-AD4F-2259CC6702D1}" srcOrd="0" destOrd="0" presId="urn:microsoft.com/office/officeart/2005/8/layout/hierarchy1"/>
    <dgm:cxn modelId="{E856906C-7873-455C-BB11-15FDE537BA37}" type="presParOf" srcId="{9F2A120B-F3D3-48AE-8512-B1A076C33C61}" destId="{89C4E8D9-A90D-4485-9339-1730D36A454C}" srcOrd="1" destOrd="0" presId="urn:microsoft.com/office/officeart/2005/8/layout/hierarchy1"/>
    <dgm:cxn modelId="{16D8564E-C641-46A5-8F57-0E054209A6D3}" type="presParOf" srcId="{0BFF79FC-B821-4B51-B93C-B8E7636324C7}" destId="{CE8673E8-0AF6-43C9-868D-DAC02147762B}" srcOrd="1" destOrd="0" presId="urn:microsoft.com/office/officeart/2005/8/layout/hierarchy1"/>
    <dgm:cxn modelId="{129430FB-EA72-48E1-A402-722B492F5E68}" type="presParOf" srcId="{CE8673E8-0AF6-43C9-868D-DAC02147762B}" destId="{C751D2FC-3BB6-4622-B8A6-E24DEC10EB81}" srcOrd="0" destOrd="0" presId="urn:microsoft.com/office/officeart/2005/8/layout/hierarchy1"/>
    <dgm:cxn modelId="{828F9EDF-3861-435B-894C-EEBAB0288885}" type="presParOf" srcId="{CE8673E8-0AF6-43C9-868D-DAC02147762B}" destId="{08C930CC-E5E3-4DF7-8697-BF61601AFF1A}" srcOrd="1" destOrd="0" presId="urn:microsoft.com/office/officeart/2005/8/layout/hierarchy1"/>
    <dgm:cxn modelId="{DA42CDA5-61A1-4DD4-AC6E-DA39708F13EE}" type="presParOf" srcId="{08C930CC-E5E3-4DF7-8697-BF61601AFF1A}" destId="{3B110C2A-EEE5-44C7-B89A-643D169192A8}" srcOrd="0" destOrd="0" presId="urn:microsoft.com/office/officeart/2005/8/layout/hierarchy1"/>
    <dgm:cxn modelId="{241A3CEB-D8F8-4A94-9A51-16EF1DB7AA70}" type="presParOf" srcId="{3B110C2A-EEE5-44C7-B89A-643D169192A8}" destId="{7321D3D2-870B-4B54-A3C2-4B3948B688A5}" srcOrd="0" destOrd="0" presId="urn:microsoft.com/office/officeart/2005/8/layout/hierarchy1"/>
    <dgm:cxn modelId="{0C4D9E15-4F77-4613-A235-E9EBC21B5F3B}" type="presParOf" srcId="{3B110C2A-EEE5-44C7-B89A-643D169192A8}" destId="{648711C1-7519-45CB-A637-FCFCADC1EB9A}" srcOrd="1" destOrd="0" presId="urn:microsoft.com/office/officeart/2005/8/layout/hierarchy1"/>
    <dgm:cxn modelId="{82478561-77CC-4C0F-BA82-4CFF9E78C1A7}" type="presParOf" srcId="{08C930CC-E5E3-4DF7-8697-BF61601AFF1A}" destId="{7520F0F1-A1A0-409B-8235-9311F2E90D50}" srcOrd="1" destOrd="0" presId="urn:microsoft.com/office/officeart/2005/8/layout/hierarchy1"/>
    <dgm:cxn modelId="{73AF174D-D7D0-41BD-B75F-FAAF3D86F800}" type="presParOf" srcId="{CE8673E8-0AF6-43C9-868D-DAC02147762B}" destId="{3D41E8D3-9A22-419D-A8EE-01A3D5BAB39D}" srcOrd="2" destOrd="0" presId="urn:microsoft.com/office/officeart/2005/8/layout/hierarchy1"/>
    <dgm:cxn modelId="{85B11133-2AF4-4101-B82D-34AC202EC036}" type="presParOf" srcId="{CE8673E8-0AF6-43C9-868D-DAC02147762B}" destId="{92914F95-7EA5-4BAD-8C1E-D5428AA6FCF3}" srcOrd="3" destOrd="0" presId="urn:microsoft.com/office/officeart/2005/8/layout/hierarchy1"/>
    <dgm:cxn modelId="{0A84417D-7158-4D9C-8438-B968077CA87B}" type="presParOf" srcId="{92914F95-7EA5-4BAD-8C1E-D5428AA6FCF3}" destId="{CDDFFA92-092C-42D4-921F-D035590CF859}" srcOrd="0" destOrd="0" presId="urn:microsoft.com/office/officeart/2005/8/layout/hierarchy1"/>
    <dgm:cxn modelId="{9B5680B9-6C64-4050-9140-B7ADC7895D52}" type="presParOf" srcId="{CDDFFA92-092C-42D4-921F-D035590CF859}" destId="{F0E8FBDD-A527-4E81-BB09-7B148617FC6D}" srcOrd="0" destOrd="0" presId="urn:microsoft.com/office/officeart/2005/8/layout/hierarchy1"/>
    <dgm:cxn modelId="{86F4592E-BA4F-487A-B93B-C26EF61DD0E5}" type="presParOf" srcId="{CDDFFA92-092C-42D4-921F-D035590CF859}" destId="{E0196891-48D8-4A34-8C33-1B9B0CF63CC3}" srcOrd="1" destOrd="0" presId="urn:microsoft.com/office/officeart/2005/8/layout/hierarchy1"/>
    <dgm:cxn modelId="{F5EB5385-854B-48AC-9404-F153E8AF2C8C}" type="presParOf" srcId="{92914F95-7EA5-4BAD-8C1E-D5428AA6FCF3}" destId="{1A95FB49-169B-4E61-9661-00B1E92A1822}" srcOrd="1" destOrd="0" presId="urn:microsoft.com/office/officeart/2005/8/layout/hierarchy1"/>
    <dgm:cxn modelId="{81C0FA0D-D3C0-4D9F-84F5-6576BF0974A3}" type="presParOf" srcId="{CE8673E8-0AF6-43C9-868D-DAC02147762B}" destId="{C4A4AE67-7C16-4066-AC77-F0F40179B8F6}" srcOrd="4" destOrd="0" presId="urn:microsoft.com/office/officeart/2005/8/layout/hierarchy1"/>
    <dgm:cxn modelId="{19D78CAE-CD85-46B9-AC2A-D314ABD5F35F}" type="presParOf" srcId="{CE8673E8-0AF6-43C9-868D-DAC02147762B}" destId="{B3903D73-42D9-4745-A0DD-C5E385A23826}" srcOrd="5" destOrd="0" presId="urn:microsoft.com/office/officeart/2005/8/layout/hierarchy1"/>
    <dgm:cxn modelId="{E9EB0E56-04C7-4618-8CFF-7943F8D6015F}" type="presParOf" srcId="{B3903D73-42D9-4745-A0DD-C5E385A23826}" destId="{DB091C13-A585-4677-90C3-697FF8DB472C}" srcOrd="0" destOrd="0" presId="urn:microsoft.com/office/officeart/2005/8/layout/hierarchy1"/>
    <dgm:cxn modelId="{A0A23345-83F9-4A90-A7BD-21FCABD7FC70}" type="presParOf" srcId="{DB091C13-A585-4677-90C3-697FF8DB472C}" destId="{2A4BE992-C000-4230-917F-0C8FB3C4F40D}" srcOrd="0" destOrd="0" presId="urn:microsoft.com/office/officeart/2005/8/layout/hierarchy1"/>
    <dgm:cxn modelId="{FC429202-6300-41EA-A9CF-A906BE7E3570}" type="presParOf" srcId="{DB091C13-A585-4677-90C3-697FF8DB472C}" destId="{8D02D19C-8A47-42BA-99E9-C0E2211FFC4B}" srcOrd="1" destOrd="0" presId="urn:microsoft.com/office/officeart/2005/8/layout/hierarchy1"/>
    <dgm:cxn modelId="{2F433086-61FE-4B74-A4EC-68EB39F85DFD}" type="presParOf" srcId="{B3903D73-42D9-4745-A0DD-C5E385A23826}" destId="{9D71AE99-6078-4FDC-9BF6-DB4955BE9D4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E51738-F548-4B64-AE6B-DC7C20894B9B}">
      <dsp:nvSpPr>
        <dsp:cNvPr id="0" name=""/>
        <dsp:cNvSpPr/>
      </dsp:nvSpPr>
      <dsp:spPr>
        <a:xfrm>
          <a:off x="1472713" y="415"/>
          <a:ext cx="2959133" cy="1640863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организует анализ потребности рынка труда в медицинских специальностях</a:t>
          </a:r>
        </a:p>
      </dsp:txBody>
      <dsp:txXfrm>
        <a:off x="1472713" y="415"/>
        <a:ext cx="2959133" cy="1640863"/>
      </dsp:txXfrm>
    </dsp:sp>
    <dsp:sp modelId="{B06D3737-CA00-4947-82B8-4F9B184A4105}">
      <dsp:nvSpPr>
        <dsp:cNvPr id="0" name=""/>
        <dsp:cNvSpPr/>
      </dsp:nvSpPr>
      <dsp:spPr>
        <a:xfrm>
          <a:off x="4882646" y="136"/>
          <a:ext cx="4155569" cy="1640863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поддерживает связи учреждения с социальными партнерами, влияющими на самоопределение учащихся школ</a:t>
          </a:r>
        </a:p>
      </dsp:txBody>
      <dsp:txXfrm>
        <a:off x="4882646" y="136"/>
        <a:ext cx="4155569" cy="1640863"/>
      </dsp:txXfrm>
    </dsp:sp>
    <dsp:sp modelId="{EF2513C7-333A-45B4-BA05-5B2242D6D147}">
      <dsp:nvSpPr>
        <dsp:cNvPr id="0" name=""/>
        <dsp:cNvSpPr/>
      </dsp:nvSpPr>
      <dsp:spPr>
        <a:xfrm>
          <a:off x="988179" y="1914756"/>
          <a:ext cx="4286975" cy="1640863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планирует профориентационную работу педагогического коллектива по формированию готовности обучающихся к профильному и профессиональному самоопределению</a:t>
          </a:r>
        </a:p>
      </dsp:txBody>
      <dsp:txXfrm>
        <a:off x="988179" y="1914756"/>
        <a:ext cx="4286975" cy="1640863"/>
      </dsp:txXfrm>
    </dsp:sp>
    <dsp:sp modelId="{4421F34A-C4A9-4906-8CBB-541DCE9DAA3C}">
      <dsp:nvSpPr>
        <dsp:cNvPr id="0" name=""/>
        <dsp:cNvSpPr/>
      </dsp:nvSpPr>
      <dsp:spPr>
        <a:xfrm>
          <a:off x="5488276" y="1918218"/>
          <a:ext cx="3796794" cy="1640863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осуществляет анализ и коррекцию деятельности педагогического коллектива по данному направлению</a:t>
          </a:r>
        </a:p>
      </dsp:txBody>
      <dsp:txXfrm>
        <a:off x="5488276" y="1918218"/>
        <a:ext cx="3796794" cy="1640863"/>
      </dsp:txXfrm>
    </dsp:sp>
    <dsp:sp modelId="{FD68DDA4-78F3-4A7A-8F2C-C70BF76BB80A}">
      <dsp:nvSpPr>
        <dsp:cNvPr id="0" name=""/>
        <dsp:cNvSpPr/>
      </dsp:nvSpPr>
      <dsp:spPr>
        <a:xfrm>
          <a:off x="3603921" y="3829097"/>
          <a:ext cx="3125763" cy="1640863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организует тематические экскурсии учащихся школ, встречи с преподавательским коллективом и студентами</a:t>
          </a:r>
        </a:p>
      </dsp:txBody>
      <dsp:txXfrm>
        <a:off x="3603921" y="3829097"/>
        <a:ext cx="3125763" cy="16408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A4AE67-7C16-4066-AC77-F0F40179B8F6}">
      <dsp:nvSpPr>
        <dsp:cNvPr id="0" name=""/>
        <dsp:cNvSpPr/>
      </dsp:nvSpPr>
      <dsp:spPr>
        <a:xfrm>
          <a:off x="5265267" y="2221811"/>
          <a:ext cx="3582023" cy="8090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1355"/>
              </a:lnTo>
              <a:lnTo>
                <a:pt x="3582023" y="551355"/>
              </a:lnTo>
              <a:lnTo>
                <a:pt x="3582023" y="80906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41E8D3-9A22-419D-A8EE-01A3D5BAB39D}">
      <dsp:nvSpPr>
        <dsp:cNvPr id="0" name=""/>
        <dsp:cNvSpPr/>
      </dsp:nvSpPr>
      <dsp:spPr>
        <a:xfrm>
          <a:off x="5163645" y="2221811"/>
          <a:ext cx="101622" cy="809066"/>
        </a:xfrm>
        <a:custGeom>
          <a:avLst/>
          <a:gdLst/>
          <a:ahLst/>
          <a:cxnLst/>
          <a:rect l="0" t="0" r="0" b="0"/>
          <a:pathLst>
            <a:path>
              <a:moveTo>
                <a:pt x="101622" y="0"/>
              </a:moveTo>
              <a:lnTo>
                <a:pt x="101622" y="551355"/>
              </a:lnTo>
              <a:lnTo>
                <a:pt x="0" y="551355"/>
              </a:lnTo>
              <a:lnTo>
                <a:pt x="0" y="80906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51D2FC-3BB6-4622-B8A6-E24DEC10EB81}">
      <dsp:nvSpPr>
        <dsp:cNvPr id="0" name=""/>
        <dsp:cNvSpPr/>
      </dsp:nvSpPr>
      <dsp:spPr>
        <a:xfrm>
          <a:off x="1581621" y="2221811"/>
          <a:ext cx="3683646" cy="809066"/>
        </a:xfrm>
        <a:custGeom>
          <a:avLst/>
          <a:gdLst/>
          <a:ahLst/>
          <a:cxnLst/>
          <a:rect l="0" t="0" r="0" b="0"/>
          <a:pathLst>
            <a:path>
              <a:moveTo>
                <a:pt x="3683646" y="0"/>
              </a:moveTo>
              <a:lnTo>
                <a:pt x="3683646" y="551355"/>
              </a:lnTo>
              <a:lnTo>
                <a:pt x="0" y="551355"/>
              </a:lnTo>
              <a:lnTo>
                <a:pt x="0" y="80906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471D8A-CD88-42D3-AD4F-2259CC6702D1}">
      <dsp:nvSpPr>
        <dsp:cNvPr id="0" name=""/>
        <dsp:cNvSpPr/>
      </dsp:nvSpPr>
      <dsp:spPr>
        <a:xfrm>
          <a:off x="3448971" y="455310"/>
          <a:ext cx="3632592" cy="17665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9C4E8D9-A90D-4485-9339-1730D36A454C}">
      <dsp:nvSpPr>
        <dsp:cNvPr id="0" name=""/>
        <dsp:cNvSpPr/>
      </dsp:nvSpPr>
      <dsp:spPr>
        <a:xfrm>
          <a:off x="3758070" y="748954"/>
          <a:ext cx="3632592" cy="17665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Методы ранней профориентации </a:t>
          </a:r>
        </a:p>
      </dsp:txBody>
      <dsp:txXfrm>
        <a:off x="3809809" y="800693"/>
        <a:ext cx="3529114" cy="1663022"/>
      </dsp:txXfrm>
    </dsp:sp>
    <dsp:sp modelId="{7321D3D2-870B-4B54-A3C2-4B3948B688A5}">
      <dsp:nvSpPr>
        <dsp:cNvPr id="0" name=""/>
        <dsp:cNvSpPr/>
      </dsp:nvSpPr>
      <dsp:spPr>
        <a:xfrm>
          <a:off x="8740" y="3030877"/>
          <a:ext cx="3145761" cy="17665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48711C1-7519-45CB-A637-FCFCADC1EB9A}">
      <dsp:nvSpPr>
        <dsp:cNvPr id="0" name=""/>
        <dsp:cNvSpPr/>
      </dsp:nvSpPr>
      <dsp:spPr>
        <a:xfrm>
          <a:off x="317839" y="3324521"/>
          <a:ext cx="3145761" cy="17665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Мотивация школьников к выбору медицинской специальности</a:t>
          </a:r>
        </a:p>
      </dsp:txBody>
      <dsp:txXfrm>
        <a:off x="369578" y="3376260"/>
        <a:ext cx="3042283" cy="1663022"/>
      </dsp:txXfrm>
    </dsp:sp>
    <dsp:sp modelId="{F0E8FBDD-A527-4E81-BB09-7B148617FC6D}">
      <dsp:nvSpPr>
        <dsp:cNvPr id="0" name=""/>
        <dsp:cNvSpPr/>
      </dsp:nvSpPr>
      <dsp:spPr>
        <a:xfrm>
          <a:off x="3772699" y="3030877"/>
          <a:ext cx="2781890" cy="17665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0196891-48D8-4A34-8C33-1B9B0CF63CC3}">
      <dsp:nvSpPr>
        <dsp:cNvPr id="0" name=""/>
        <dsp:cNvSpPr/>
      </dsp:nvSpPr>
      <dsp:spPr>
        <a:xfrm>
          <a:off x="4081798" y="3324521"/>
          <a:ext cx="2781890" cy="17665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престижа медицинской профессии</a:t>
          </a:r>
        </a:p>
      </dsp:txBody>
      <dsp:txXfrm>
        <a:off x="4133537" y="3376260"/>
        <a:ext cx="2678412" cy="1663022"/>
      </dsp:txXfrm>
    </dsp:sp>
    <dsp:sp modelId="{2A4BE992-C000-4230-917F-0C8FB3C4F40D}">
      <dsp:nvSpPr>
        <dsp:cNvPr id="0" name=""/>
        <dsp:cNvSpPr/>
      </dsp:nvSpPr>
      <dsp:spPr>
        <a:xfrm>
          <a:off x="7172788" y="3030877"/>
          <a:ext cx="3349006" cy="17665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D02D19C-8A47-42BA-99E9-C0E2211FFC4B}">
      <dsp:nvSpPr>
        <dsp:cNvPr id="0" name=""/>
        <dsp:cNvSpPr/>
      </dsp:nvSpPr>
      <dsp:spPr>
        <a:xfrm>
          <a:off x="7481887" y="3324521"/>
          <a:ext cx="3349006" cy="17665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Восполнение кадрового дефицита в практическом здравоохранении</a:t>
          </a:r>
        </a:p>
      </dsp:txBody>
      <dsp:txXfrm>
        <a:off x="7533626" y="3376260"/>
        <a:ext cx="3245528" cy="16630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E8E5-794C-4672-910B-59DEEA62E46C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5F6B-57C8-4879-8336-A0E942B99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85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E8E5-794C-4672-910B-59DEEA62E46C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5F6B-57C8-4879-8336-A0E942B99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668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E8E5-794C-4672-910B-59DEEA62E46C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5F6B-57C8-4879-8336-A0E942B99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171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E8E5-794C-4672-910B-59DEEA62E46C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5F6B-57C8-4879-8336-A0E942B99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71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E8E5-794C-4672-910B-59DEEA62E46C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5F6B-57C8-4879-8336-A0E942B99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553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E8E5-794C-4672-910B-59DEEA62E46C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5F6B-57C8-4879-8336-A0E942B99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206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E8E5-794C-4672-910B-59DEEA62E46C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5F6B-57C8-4879-8336-A0E942B99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210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E8E5-794C-4672-910B-59DEEA62E46C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5F6B-57C8-4879-8336-A0E942B99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883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E8E5-794C-4672-910B-59DEEA62E46C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5F6B-57C8-4879-8336-A0E942B99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200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E8E5-794C-4672-910B-59DEEA62E46C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5F6B-57C8-4879-8336-A0E942B99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256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E8E5-794C-4672-910B-59DEEA62E46C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5F6B-57C8-4879-8336-A0E942B99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756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9E8E5-794C-4672-910B-59DEEA62E46C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D5F6B-57C8-4879-8336-A0E942B99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523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" y="3957197"/>
            <a:ext cx="4054381" cy="289862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7" y="4212027"/>
            <a:ext cx="3885449" cy="262389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421117" y="5089219"/>
            <a:ext cx="2032112" cy="150965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56073" y="5315171"/>
            <a:ext cx="1763793" cy="1280940"/>
          </a:xfrm>
          <a:prstGeom prst="rect">
            <a:avLst/>
          </a:prstGeom>
        </p:spPr>
      </p:pic>
      <p:sp>
        <p:nvSpPr>
          <p:cNvPr id="33" name="Скругленный прямоугольник 32"/>
          <p:cNvSpPr/>
          <p:nvPr/>
        </p:nvSpPr>
        <p:spPr>
          <a:xfrm>
            <a:off x="5755346" y="4066394"/>
            <a:ext cx="5725320" cy="2431229"/>
          </a:xfrm>
          <a:prstGeom prst="roundRect">
            <a:avLst/>
          </a:prstGeom>
          <a:blipFill dpi="0" rotWithShape="1">
            <a:blip r:embed="rId6">
              <a:alphaModFix amt="6000"/>
            </a:blip>
            <a:srcRect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9287"/>
            <a:ext cx="11994776" cy="11614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611" y="364090"/>
            <a:ext cx="739752" cy="462345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0" y="1091735"/>
            <a:ext cx="11873552" cy="1152146"/>
            <a:chOff x="0" y="1771532"/>
            <a:chExt cx="11764369" cy="1152146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0" y="1771532"/>
              <a:ext cx="11764369" cy="1152146"/>
              <a:chOff x="0" y="1771532"/>
              <a:chExt cx="11764369" cy="1152146"/>
            </a:xfrm>
          </p:grpSpPr>
          <p:pic>
            <p:nvPicPr>
              <p:cNvPr id="9" name="Рисунок 8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771532"/>
                <a:ext cx="11764369" cy="1152146"/>
              </a:xfrm>
              <a:prstGeom prst="rect">
                <a:avLst/>
              </a:prstGeom>
            </p:spPr>
          </p:pic>
          <p:pic>
            <p:nvPicPr>
              <p:cNvPr id="10" name="Рисунок 9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8110" y="2044327"/>
                <a:ext cx="1224035" cy="507804"/>
              </a:xfrm>
              <a:prstGeom prst="rect">
                <a:avLst/>
              </a:prstGeom>
            </p:spPr>
          </p:pic>
        </p:grp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8363" y="1977508"/>
              <a:ext cx="6602227" cy="740193"/>
            </a:xfrm>
            <a:prstGeom prst="rect">
              <a:avLst/>
            </a:prstGeom>
          </p:spPr>
        </p:pic>
      </p:grp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39413" y="150531"/>
            <a:ext cx="11520947" cy="61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180" tIns="45582" rIns="91180" bIns="45582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defTabSz="1218401" eaLnBrk="1" hangingPunct="1">
              <a:lnSpc>
                <a:spcPct val="90000"/>
              </a:lnSpc>
              <a:defRPr/>
            </a:pPr>
            <a:endParaRPr lang="ru-RU" sz="1900" b="1" cap="all" dirty="0">
              <a:solidFill>
                <a:srgbClr val="4F81BD">
                  <a:lumMod val="50000"/>
                </a:srgbClr>
              </a:solidFill>
              <a:latin typeface="Arial" charset="0"/>
            </a:endParaRPr>
          </a:p>
          <a:p>
            <a:pPr algn="ctr" defTabSz="1218401" eaLnBrk="1" hangingPunct="1">
              <a:lnSpc>
                <a:spcPct val="90000"/>
              </a:lnSpc>
              <a:defRPr/>
            </a:pPr>
            <a:r>
              <a:rPr lang="ru-RU" sz="1900" b="1" cap="all" dirty="0">
                <a:solidFill>
                  <a:srgbClr val="4F81BD">
                    <a:lumMod val="50000"/>
                  </a:srgbClr>
                </a:solidFill>
                <a:latin typeface="Arial" charset="0"/>
              </a:rPr>
              <a:t>Министерство здравоохранения Республики Башкортостан</a:t>
            </a:r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331925" y="2925979"/>
            <a:ext cx="11520947" cy="953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180" tIns="45582" rIns="91180" bIns="45582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</a:rPr>
              <a:t>Методы ранней профессиональной ориентации в </a:t>
            </a:r>
            <a:r>
              <a:rPr lang="ru-RU" sz="2800" b="1" dirty="0">
                <a:solidFill>
                  <a:srgbClr val="002060"/>
                </a:solidFill>
                <a:latin typeface="Arial Black" pitchFamily="34" charset="0"/>
              </a:rPr>
              <a:t>процессе</a:t>
            </a:r>
            <a:r>
              <a:rPr lang="ru-RU" sz="2800" b="1" dirty="0">
                <a:solidFill>
                  <a:srgbClr val="002060"/>
                </a:solidFill>
              </a:rPr>
              <a:t> выбора медицинской специальности 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6301229" y="4212027"/>
            <a:ext cx="4875968" cy="1076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180" tIns="45582" rIns="91180" bIns="45582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defTabSz="1218401" eaLnBrk="1" hangingPunct="1">
              <a:defRPr/>
            </a:pP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Хайруллин </a:t>
            </a:r>
            <a:r>
              <a:rPr lang="ru-RU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Радмир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Мугалимович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 Box 10"/>
          <p:cNvSpPr txBox="1">
            <a:spLocks noChangeArrowheads="1"/>
          </p:cNvSpPr>
          <p:nvPr/>
        </p:nvSpPr>
        <p:spPr bwMode="auto">
          <a:xfrm>
            <a:off x="6376534" y="5310579"/>
            <a:ext cx="4671572" cy="1015384"/>
          </a:xfrm>
          <a:prstGeom prst="rect">
            <a:avLst/>
          </a:prstGeom>
          <a:noFill/>
          <a:ln>
            <a:noFill/>
          </a:ln>
        </p:spPr>
        <p:txBody>
          <a:bodyPr wrap="square" lIns="91180" tIns="45582" rIns="91180" bIns="45582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defTabSz="1218401" eaLnBrk="1" hangingPunct="1">
              <a:defRPr/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ru-RU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иректор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ГАПОУ РБ «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Белебеевский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медицинский колледж»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752" y="1297711"/>
            <a:ext cx="653772" cy="6154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78" y="194107"/>
            <a:ext cx="861534" cy="79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813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" y="3957197"/>
            <a:ext cx="4054381" cy="289862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7" y="4212027"/>
            <a:ext cx="3885449" cy="262389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421117" y="5089219"/>
            <a:ext cx="2032112" cy="150965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45315" y="5315171"/>
            <a:ext cx="1763793" cy="1280940"/>
          </a:xfrm>
          <a:prstGeom prst="rect">
            <a:avLst/>
          </a:prstGeom>
        </p:spPr>
      </p:pic>
      <p:sp>
        <p:nvSpPr>
          <p:cNvPr id="7" name="Прямоугольник: скругленные верхние углы 6">
            <a:extLst>
              <a:ext uri="{FF2B5EF4-FFF2-40B4-BE49-F238E27FC236}">
                <a16:creationId xmlns:a16="http://schemas.microsoft.com/office/drawing/2014/main" id="{72422855-9841-4FFF-A6DA-A8425267DE0C}"/>
              </a:ext>
            </a:extLst>
          </p:cNvPr>
          <p:cNvSpPr/>
          <p:nvPr/>
        </p:nvSpPr>
        <p:spPr>
          <a:xfrm>
            <a:off x="2148396" y="1711715"/>
            <a:ext cx="7512493" cy="2118067"/>
          </a:xfrm>
          <a:prstGeom prst="round2Same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515D69E-FDF8-4EF2-B65A-ACFC485376D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413370" y="2014664"/>
            <a:ext cx="6982544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Успехов вам,  </a:t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коллеги!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0F718C1-AC30-47E6-9D98-F7B357505C3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67608" y="4653136"/>
            <a:ext cx="7168880" cy="128588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Спасибо за внимание и сотрудничество!</a:t>
            </a:r>
          </a:p>
        </p:txBody>
      </p:sp>
    </p:spTree>
    <p:extLst>
      <p:ext uri="{BB962C8B-B14F-4D97-AF65-F5344CB8AC3E}">
        <p14:creationId xmlns:p14="http://schemas.microsoft.com/office/powerpoint/2010/main" val="185038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один скругленный угол 4">
            <a:extLst>
              <a:ext uri="{FF2B5EF4-FFF2-40B4-BE49-F238E27FC236}">
                <a16:creationId xmlns:a16="http://schemas.microsoft.com/office/drawing/2014/main" id="{856A7DA4-5ED8-4BC6-A219-7D412BFBBE3D}"/>
              </a:ext>
            </a:extLst>
          </p:cNvPr>
          <p:cNvSpPr/>
          <p:nvPr/>
        </p:nvSpPr>
        <p:spPr>
          <a:xfrm>
            <a:off x="2086252" y="1494648"/>
            <a:ext cx="9792069" cy="5040560"/>
          </a:xfrm>
          <a:prstGeom prst="round1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: один скругленный угол 3">
            <a:extLst>
              <a:ext uri="{FF2B5EF4-FFF2-40B4-BE49-F238E27FC236}">
                <a16:creationId xmlns:a16="http://schemas.microsoft.com/office/drawing/2014/main" id="{6D294F67-5FF6-4A57-B5AD-8157DEA66771}"/>
              </a:ext>
            </a:extLst>
          </p:cNvPr>
          <p:cNvSpPr/>
          <p:nvPr/>
        </p:nvSpPr>
        <p:spPr>
          <a:xfrm>
            <a:off x="3791744" y="260648"/>
            <a:ext cx="4824536" cy="720080"/>
          </a:xfrm>
          <a:prstGeom prst="round1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8201" y="188641"/>
            <a:ext cx="6175598" cy="79208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38759" y="1727341"/>
            <a:ext cx="8487053" cy="45751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«Послание президента РФ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В.В.Путина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Федеральному собранию» от 1 марта 2018 г. </a:t>
            </a: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«Ранняя профориентация школьников должна оказывать существенное влияние на рациональное распределение трудовых ресурсов, выбор жизненного пути молодёжи, адаптацию ее к профессии».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0F4E094-CB5D-44CC-9D8C-9257F6F7D3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" y="5723069"/>
            <a:ext cx="1663837" cy="112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903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один скругленный угол 5">
            <a:extLst>
              <a:ext uri="{FF2B5EF4-FFF2-40B4-BE49-F238E27FC236}">
                <a16:creationId xmlns:a16="http://schemas.microsoft.com/office/drawing/2014/main" id="{BEA74B19-6C6F-4317-959A-E05EE0BEF8A2}"/>
              </a:ext>
            </a:extLst>
          </p:cNvPr>
          <p:cNvSpPr/>
          <p:nvPr/>
        </p:nvSpPr>
        <p:spPr>
          <a:xfrm>
            <a:off x="2059620" y="2060848"/>
            <a:ext cx="9827581" cy="4608511"/>
          </a:xfrm>
          <a:prstGeom prst="round1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: один скругленный угол 3">
            <a:extLst>
              <a:ext uri="{FF2B5EF4-FFF2-40B4-BE49-F238E27FC236}">
                <a16:creationId xmlns:a16="http://schemas.microsoft.com/office/drawing/2014/main" id="{C4179ED6-A004-4AA0-A786-161B8AEBD888}"/>
              </a:ext>
            </a:extLst>
          </p:cNvPr>
          <p:cNvSpPr/>
          <p:nvPr/>
        </p:nvSpPr>
        <p:spPr>
          <a:xfrm>
            <a:off x="2279576" y="188640"/>
            <a:ext cx="7704856" cy="1440160"/>
          </a:xfrm>
          <a:prstGeom prst="round1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650" y="188641"/>
            <a:ext cx="7975798" cy="1440159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системы профориентации в ГАПОУ РБ «Белебеевский медицинский колледж»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23591" y="2348880"/>
            <a:ext cx="8149713" cy="4114064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4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благоприятных условий для свободного и осознанного выбора выпускниками школ будущей профессиональной деятельности, личностной траектории образования, направления и профиля профессиональной подготовки, необходимой квалификации в соответствии с личностными интересами, образовательными запросами и потребностями рынка труда.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21088E-F3A2-4DD4-9F7E-1EF4BA4167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" y="5723069"/>
            <a:ext cx="1663837" cy="112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0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: один скругленный угол 6">
            <a:extLst>
              <a:ext uri="{FF2B5EF4-FFF2-40B4-BE49-F238E27FC236}">
                <a16:creationId xmlns:a16="http://schemas.microsoft.com/office/drawing/2014/main" id="{512C8ADC-3F53-40B9-B2D4-73D934289A35}"/>
              </a:ext>
            </a:extLst>
          </p:cNvPr>
          <p:cNvSpPr/>
          <p:nvPr/>
        </p:nvSpPr>
        <p:spPr>
          <a:xfrm>
            <a:off x="2207568" y="116632"/>
            <a:ext cx="7920880" cy="936104"/>
          </a:xfrm>
          <a:prstGeom prst="round1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5520" y="116633"/>
            <a:ext cx="8640960" cy="936104"/>
          </a:xfrm>
        </p:spPr>
        <p:txBody>
          <a:bodyPr>
            <a:noAutofit/>
          </a:bodyPr>
          <a:lstStyle/>
          <a:p>
            <a:pPr algn="ctr"/>
            <a:r>
              <a:rPr lang="ru-RU" sz="3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профориентационной работы в колледже: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9970044D-3444-438A-9146-222B7E967C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8862445"/>
              </p:ext>
            </p:extLst>
          </p:nvPr>
        </p:nvGraphicFramePr>
        <p:xfrm>
          <a:off x="843379" y="1196753"/>
          <a:ext cx="10333607" cy="5470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4CBF9FA-2D76-4A55-83F9-2BCD9201307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" y="5723069"/>
            <a:ext cx="1663837" cy="112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84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один скругленный угол 4">
            <a:extLst>
              <a:ext uri="{FF2B5EF4-FFF2-40B4-BE49-F238E27FC236}">
                <a16:creationId xmlns:a16="http://schemas.microsoft.com/office/drawing/2014/main" id="{9E337043-9A3D-458C-AAC4-8A3477DCA0DF}"/>
              </a:ext>
            </a:extLst>
          </p:cNvPr>
          <p:cNvSpPr/>
          <p:nvPr/>
        </p:nvSpPr>
        <p:spPr>
          <a:xfrm>
            <a:off x="8130066" y="5059703"/>
            <a:ext cx="3000074" cy="1155936"/>
          </a:xfrm>
          <a:prstGeom prst="round1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: один скругленный угол 3">
            <a:extLst>
              <a:ext uri="{FF2B5EF4-FFF2-40B4-BE49-F238E27FC236}">
                <a16:creationId xmlns:a16="http://schemas.microsoft.com/office/drawing/2014/main" id="{EC957C71-AEC4-4855-8C14-2AA044F870E4}"/>
              </a:ext>
            </a:extLst>
          </p:cNvPr>
          <p:cNvSpPr/>
          <p:nvPr/>
        </p:nvSpPr>
        <p:spPr>
          <a:xfrm>
            <a:off x="4767767" y="1304169"/>
            <a:ext cx="2552045" cy="2124831"/>
          </a:xfrm>
          <a:prstGeom prst="round1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: один скругленный угол 2">
            <a:extLst>
              <a:ext uri="{FF2B5EF4-FFF2-40B4-BE49-F238E27FC236}">
                <a16:creationId xmlns:a16="http://schemas.microsoft.com/office/drawing/2014/main" id="{BC3F6DEA-29BF-4417-8196-F78AA6C8816E}"/>
              </a:ext>
            </a:extLst>
          </p:cNvPr>
          <p:cNvSpPr/>
          <p:nvPr/>
        </p:nvSpPr>
        <p:spPr>
          <a:xfrm>
            <a:off x="1111751" y="4844861"/>
            <a:ext cx="2820684" cy="1224136"/>
          </a:xfrm>
          <a:prstGeom prst="round1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: один скругленный угол 23">
            <a:extLst>
              <a:ext uri="{FF2B5EF4-FFF2-40B4-BE49-F238E27FC236}">
                <a16:creationId xmlns:a16="http://schemas.microsoft.com/office/drawing/2014/main" id="{49B6C4DF-8323-4A47-A7B4-EB49C40316AD}"/>
              </a:ext>
            </a:extLst>
          </p:cNvPr>
          <p:cNvSpPr/>
          <p:nvPr/>
        </p:nvSpPr>
        <p:spPr>
          <a:xfrm>
            <a:off x="2135560" y="142430"/>
            <a:ext cx="7920880" cy="982315"/>
          </a:xfrm>
          <a:prstGeom prst="round1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9134" y="116633"/>
            <a:ext cx="7886700" cy="100811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медицинского класса                                                 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рамках сетевого взаимодействия с МАОУ «Башкирская гимназия – интернат»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г.Белебея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РБ)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467E929-A71C-48F5-8A0F-4DB9249F1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5" y="1401071"/>
            <a:ext cx="4183657" cy="313774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160A91E-B874-4D55-8E0A-83B1405F83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947" y="1448155"/>
            <a:ext cx="4401864" cy="3301398"/>
          </a:xfrm>
          <a:prstGeom prst="rect">
            <a:avLst/>
          </a:prstGeom>
        </p:spPr>
      </p:pic>
      <p:sp>
        <p:nvSpPr>
          <p:cNvPr id="16" name="Объект 2">
            <a:extLst>
              <a:ext uri="{FF2B5EF4-FFF2-40B4-BE49-F238E27FC236}">
                <a16:creationId xmlns:a16="http://schemas.microsoft.com/office/drawing/2014/main" id="{8D644B7D-DB9E-4DCF-918B-9AC93BFE2883}"/>
              </a:ext>
            </a:extLst>
          </p:cNvPr>
          <p:cNvSpPr txBox="1">
            <a:spLocks/>
          </p:cNvSpPr>
          <p:nvPr/>
        </p:nvSpPr>
        <p:spPr>
          <a:xfrm>
            <a:off x="1111751" y="4974167"/>
            <a:ext cx="2820684" cy="965523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«Простейшие навыки ухода за пациентом»</a:t>
            </a: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2B1AFEF9-9817-4871-9128-507A40F555BB}"/>
              </a:ext>
            </a:extLst>
          </p:cNvPr>
          <p:cNvSpPr txBox="1">
            <a:spLocks/>
          </p:cNvSpPr>
          <p:nvPr/>
        </p:nvSpPr>
        <p:spPr>
          <a:xfrm>
            <a:off x="4572001" y="1304170"/>
            <a:ext cx="2782990" cy="2124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Всемирный день борьбы с артериальной гипертонией. Акция «Артериальное давление»</a:t>
            </a:r>
          </a:p>
        </p:txBody>
      </p:sp>
      <p:sp>
        <p:nvSpPr>
          <p:cNvPr id="18" name="Объект 2">
            <a:extLst>
              <a:ext uri="{FF2B5EF4-FFF2-40B4-BE49-F238E27FC236}">
                <a16:creationId xmlns:a16="http://schemas.microsoft.com/office/drawing/2014/main" id="{5EBB0D21-29B0-494C-83A9-35ED25C8BE72}"/>
              </a:ext>
            </a:extLst>
          </p:cNvPr>
          <p:cNvSpPr txBox="1">
            <a:spLocks/>
          </p:cNvSpPr>
          <p:nvPr/>
        </p:nvSpPr>
        <p:spPr>
          <a:xfrm>
            <a:off x="8230102" y="5154910"/>
            <a:ext cx="2900038" cy="96552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открытых дверей. Мастер-класс «Уход за новорожденным»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8D11503-3338-4BC0-90BF-5B7779D879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510" y="3451820"/>
            <a:ext cx="2647481" cy="340618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FFA8479-2CCF-4E88-A8C1-85E766A1A0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" y="5723069"/>
            <a:ext cx="1663837" cy="112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072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один скругленный угол 4">
            <a:extLst>
              <a:ext uri="{FF2B5EF4-FFF2-40B4-BE49-F238E27FC236}">
                <a16:creationId xmlns:a16="http://schemas.microsoft.com/office/drawing/2014/main" id="{8892826C-325E-4C81-B7ED-90320D3C2938}"/>
              </a:ext>
            </a:extLst>
          </p:cNvPr>
          <p:cNvSpPr/>
          <p:nvPr/>
        </p:nvSpPr>
        <p:spPr>
          <a:xfrm>
            <a:off x="9622995" y="5819067"/>
            <a:ext cx="2315986" cy="965523"/>
          </a:xfrm>
          <a:prstGeom prst="round1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: один скругленный угол 3">
            <a:extLst>
              <a:ext uri="{FF2B5EF4-FFF2-40B4-BE49-F238E27FC236}">
                <a16:creationId xmlns:a16="http://schemas.microsoft.com/office/drawing/2014/main" id="{F986FA6F-3C85-48CA-94A3-B9B1B88C8672}"/>
              </a:ext>
            </a:extLst>
          </p:cNvPr>
          <p:cNvSpPr/>
          <p:nvPr/>
        </p:nvSpPr>
        <p:spPr>
          <a:xfrm>
            <a:off x="5516444" y="1511962"/>
            <a:ext cx="2647723" cy="1008112"/>
          </a:xfrm>
          <a:prstGeom prst="round1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: один скругленный угол 1">
            <a:extLst>
              <a:ext uri="{FF2B5EF4-FFF2-40B4-BE49-F238E27FC236}">
                <a16:creationId xmlns:a16="http://schemas.microsoft.com/office/drawing/2014/main" id="{181ACAEA-15D6-49FF-BB35-54D64F08AAE3}"/>
              </a:ext>
            </a:extLst>
          </p:cNvPr>
          <p:cNvSpPr/>
          <p:nvPr/>
        </p:nvSpPr>
        <p:spPr>
          <a:xfrm>
            <a:off x="1641133" y="5395548"/>
            <a:ext cx="2575252" cy="1368152"/>
          </a:xfrm>
          <a:prstGeom prst="round1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один скругленный угол 13">
            <a:extLst>
              <a:ext uri="{FF2B5EF4-FFF2-40B4-BE49-F238E27FC236}">
                <a16:creationId xmlns:a16="http://schemas.microsoft.com/office/drawing/2014/main" id="{A19CF789-6A41-4A32-8C6D-44E77C140684}"/>
              </a:ext>
            </a:extLst>
          </p:cNvPr>
          <p:cNvSpPr/>
          <p:nvPr/>
        </p:nvSpPr>
        <p:spPr>
          <a:xfrm>
            <a:off x="2135560" y="116632"/>
            <a:ext cx="7848872" cy="1004110"/>
          </a:xfrm>
          <a:prstGeom prst="round1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8A6E2CED-702C-47F7-81D9-4C9E7AA3AC0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848285" y="2675760"/>
            <a:ext cx="3842001" cy="4065607"/>
          </a:xfrm>
          <a:prstGeom prst="rect">
            <a:avLst/>
          </a:prstGeom>
        </p:spPr>
      </p:pic>
      <p:sp>
        <p:nvSpPr>
          <p:cNvPr id="16" name="Объект 2">
            <a:extLst>
              <a:ext uri="{FF2B5EF4-FFF2-40B4-BE49-F238E27FC236}">
                <a16:creationId xmlns:a16="http://schemas.microsoft.com/office/drawing/2014/main" id="{8D644B7D-DB9E-4DCF-918B-9AC93BFE2883}"/>
              </a:ext>
            </a:extLst>
          </p:cNvPr>
          <p:cNvSpPr txBox="1">
            <a:spLocks/>
          </p:cNvSpPr>
          <p:nvPr/>
        </p:nvSpPr>
        <p:spPr>
          <a:xfrm>
            <a:off x="1594747" y="5437723"/>
            <a:ext cx="2647723" cy="13468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«Простейшие навыки ухода за пациентом»</a:t>
            </a: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2B1AFEF9-9817-4871-9128-507A40F555BB}"/>
              </a:ext>
            </a:extLst>
          </p:cNvPr>
          <p:cNvSpPr txBox="1">
            <a:spLocks/>
          </p:cNvSpPr>
          <p:nvPr/>
        </p:nvSpPr>
        <p:spPr>
          <a:xfrm>
            <a:off x="5516444" y="1573651"/>
            <a:ext cx="2547139" cy="1098106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Практическое занятие                      «Основы массажа»</a:t>
            </a:r>
          </a:p>
        </p:txBody>
      </p:sp>
      <p:sp>
        <p:nvSpPr>
          <p:cNvPr id="18" name="Объект 2">
            <a:extLst>
              <a:ext uri="{FF2B5EF4-FFF2-40B4-BE49-F238E27FC236}">
                <a16:creationId xmlns:a16="http://schemas.microsoft.com/office/drawing/2014/main" id="{5EBB0D21-29B0-494C-83A9-35ED25C8BE72}"/>
              </a:ext>
            </a:extLst>
          </p:cNvPr>
          <p:cNvSpPr txBox="1">
            <a:spLocks/>
          </p:cNvSpPr>
          <p:nvPr/>
        </p:nvSpPr>
        <p:spPr>
          <a:xfrm>
            <a:off x="9687694" y="5797286"/>
            <a:ext cx="2251287" cy="9655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«Простейшие перевязки»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33A3923-F986-4D1F-A2E7-91895C3B16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554" y="1261407"/>
            <a:ext cx="3096513" cy="412868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2920F1C-F115-4BB3-BDC8-080FA0397A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797" y="1201634"/>
            <a:ext cx="2563184" cy="4553419"/>
          </a:xfrm>
          <a:prstGeom prst="rect">
            <a:avLst/>
          </a:prstGeom>
        </p:spPr>
      </p:pic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0894B8F9-82C5-4CD5-ADFC-F531DF352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9134" y="116633"/>
            <a:ext cx="7886700" cy="100811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медицинского класса                                                 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рамках сетевого взаимодействия с МАОУ «Башкирская гимназия – интернат»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г.Белебея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РБ)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E2DF010-DA9E-4BA3-8770-DC802C5784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" y="5723069"/>
            <a:ext cx="1663837" cy="112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136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один скругленный угол 5">
            <a:extLst>
              <a:ext uri="{FF2B5EF4-FFF2-40B4-BE49-F238E27FC236}">
                <a16:creationId xmlns:a16="http://schemas.microsoft.com/office/drawing/2014/main" id="{952541B8-E357-49EF-938C-C0B1FB88F064}"/>
              </a:ext>
            </a:extLst>
          </p:cNvPr>
          <p:cNvSpPr/>
          <p:nvPr/>
        </p:nvSpPr>
        <p:spPr>
          <a:xfrm>
            <a:off x="8993696" y="5187884"/>
            <a:ext cx="2520280" cy="1224136"/>
          </a:xfrm>
          <a:prstGeom prst="round1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один скругленный угол 4">
            <a:extLst>
              <a:ext uri="{FF2B5EF4-FFF2-40B4-BE49-F238E27FC236}">
                <a16:creationId xmlns:a16="http://schemas.microsoft.com/office/drawing/2014/main" id="{CE1915E1-9947-404F-A260-70141A53ED4B}"/>
              </a:ext>
            </a:extLst>
          </p:cNvPr>
          <p:cNvSpPr/>
          <p:nvPr/>
        </p:nvSpPr>
        <p:spPr>
          <a:xfrm>
            <a:off x="1334972" y="4901062"/>
            <a:ext cx="2737367" cy="1253555"/>
          </a:xfrm>
          <a:prstGeom prst="round1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: один скругленный угол 3">
            <a:extLst>
              <a:ext uri="{FF2B5EF4-FFF2-40B4-BE49-F238E27FC236}">
                <a16:creationId xmlns:a16="http://schemas.microsoft.com/office/drawing/2014/main" id="{1257A2B9-C315-48A0-B73C-A9C63D474668}"/>
              </a:ext>
            </a:extLst>
          </p:cNvPr>
          <p:cNvSpPr/>
          <p:nvPr/>
        </p:nvSpPr>
        <p:spPr>
          <a:xfrm>
            <a:off x="4799857" y="1916832"/>
            <a:ext cx="2539733" cy="2088232"/>
          </a:xfrm>
          <a:prstGeom prst="round1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Прямоугольник: один скругленный угол 18">
            <a:extLst>
              <a:ext uri="{FF2B5EF4-FFF2-40B4-BE49-F238E27FC236}">
                <a16:creationId xmlns:a16="http://schemas.microsoft.com/office/drawing/2014/main" id="{77006301-4C89-4066-B708-29F512D608F4}"/>
              </a:ext>
            </a:extLst>
          </p:cNvPr>
          <p:cNvSpPr/>
          <p:nvPr/>
        </p:nvSpPr>
        <p:spPr>
          <a:xfrm>
            <a:off x="1228078" y="44624"/>
            <a:ext cx="9735844" cy="1293926"/>
          </a:xfrm>
          <a:prstGeom prst="round1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8077" y="106289"/>
            <a:ext cx="9735843" cy="123226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проект «</a:t>
            </a:r>
            <a:r>
              <a:rPr lang="ru-RU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Профессионалитет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 </a:t>
            </a:r>
            <a:r>
              <a:rPr lang="ru-RU" sz="31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(деятельность </a:t>
            </a:r>
            <a:r>
              <a:rPr lang="ru-RU" sz="31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амбассадоров</a:t>
            </a:r>
            <a:r>
              <a:rPr lang="ru-RU" sz="31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проекта и преподавателей колледжа )</a:t>
            </a:r>
            <a:endParaRPr lang="ru-RU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AD143F8-15C0-4072-A075-769B1CBFB3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62" y="1794968"/>
            <a:ext cx="4077353" cy="3058016"/>
          </a:xfrm>
          <a:prstGeom prst="rect">
            <a:avLst/>
          </a:prstGeom>
        </p:spPr>
      </p:pic>
      <p:sp>
        <p:nvSpPr>
          <p:cNvPr id="12" name="Объект 2">
            <a:extLst>
              <a:ext uri="{FF2B5EF4-FFF2-40B4-BE49-F238E27FC236}">
                <a16:creationId xmlns:a16="http://schemas.microsoft.com/office/drawing/2014/main" id="{00637254-C93C-46B7-BDEC-E6EEC45F99AA}"/>
              </a:ext>
            </a:extLst>
          </p:cNvPr>
          <p:cNvSpPr txBox="1">
            <a:spLocks/>
          </p:cNvSpPr>
          <p:nvPr/>
        </p:nvSpPr>
        <p:spPr>
          <a:xfrm>
            <a:off x="1481407" y="5045077"/>
            <a:ext cx="2590932" cy="965523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акция «Не прокури свое здоровье»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C2FF571-D766-4B2E-949D-FF4BDCCE95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974" y="4053042"/>
            <a:ext cx="3598227" cy="2698669"/>
          </a:xfrm>
          <a:prstGeom prst="rect">
            <a:avLst/>
          </a:prstGeom>
        </p:spPr>
      </p:pic>
      <p:sp>
        <p:nvSpPr>
          <p:cNvPr id="15" name="Объект 2">
            <a:extLst>
              <a:ext uri="{FF2B5EF4-FFF2-40B4-BE49-F238E27FC236}">
                <a16:creationId xmlns:a16="http://schemas.microsoft.com/office/drawing/2014/main" id="{48E44EBC-35A0-456D-AD3F-AFBE83754E47}"/>
              </a:ext>
            </a:extLst>
          </p:cNvPr>
          <p:cNvSpPr txBox="1">
            <a:spLocks/>
          </p:cNvSpPr>
          <p:nvPr/>
        </p:nvSpPr>
        <p:spPr>
          <a:xfrm>
            <a:off x="4878741" y="2168860"/>
            <a:ext cx="2326906" cy="1584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              «От знаний к навыкам» по основам оказания первой помощи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D7FFA88-9C8D-4AA2-A31D-2E234739A5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712" y="1794968"/>
            <a:ext cx="4141459" cy="3106094"/>
          </a:xfrm>
          <a:prstGeom prst="rect">
            <a:avLst/>
          </a:prstGeom>
        </p:spPr>
      </p:pic>
      <p:sp>
        <p:nvSpPr>
          <p:cNvPr id="18" name="Объект 2">
            <a:extLst>
              <a:ext uri="{FF2B5EF4-FFF2-40B4-BE49-F238E27FC236}">
                <a16:creationId xmlns:a16="http://schemas.microsoft.com/office/drawing/2014/main" id="{AA2658AD-0A07-4821-96B6-F5144296711C}"/>
              </a:ext>
            </a:extLst>
          </p:cNvPr>
          <p:cNvSpPr txBox="1">
            <a:spLocks/>
          </p:cNvSpPr>
          <p:nvPr/>
        </p:nvSpPr>
        <p:spPr>
          <a:xfrm>
            <a:off x="8975745" y="5317190"/>
            <a:ext cx="2448272" cy="96552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в детскую поликлинику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1E304D3-DAE4-4D70-A9D7-B09414A0C6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" y="5723069"/>
            <a:ext cx="1663837" cy="112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27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один скругленный угол 4">
            <a:extLst>
              <a:ext uri="{FF2B5EF4-FFF2-40B4-BE49-F238E27FC236}">
                <a16:creationId xmlns:a16="http://schemas.microsoft.com/office/drawing/2014/main" id="{EDEBEE2F-833B-4F62-8A4C-3140548DEF4C}"/>
              </a:ext>
            </a:extLst>
          </p:cNvPr>
          <p:cNvSpPr/>
          <p:nvPr/>
        </p:nvSpPr>
        <p:spPr>
          <a:xfrm>
            <a:off x="8955017" y="5177136"/>
            <a:ext cx="2787550" cy="1296144"/>
          </a:xfrm>
          <a:prstGeom prst="round1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: один скругленный угол 2">
            <a:extLst>
              <a:ext uri="{FF2B5EF4-FFF2-40B4-BE49-F238E27FC236}">
                <a16:creationId xmlns:a16="http://schemas.microsoft.com/office/drawing/2014/main" id="{123E757C-B952-4DE8-BC0B-18A3997EED61}"/>
              </a:ext>
            </a:extLst>
          </p:cNvPr>
          <p:cNvSpPr/>
          <p:nvPr/>
        </p:nvSpPr>
        <p:spPr>
          <a:xfrm>
            <a:off x="4930753" y="1695626"/>
            <a:ext cx="2567232" cy="1755827"/>
          </a:xfrm>
          <a:prstGeom prst="round1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: один скругленный угол 1">
            <a:extLst>
              <a:ext uri="{FF2B5EF4-FFF2-40B4-BE49-F238E27FC236}">
                <a16:creationId xmlns:a16="http://schemas.microsoft.com/office/drawing/2014/main" id="{420937E4-A4D9-47E9-A4BE-6DCAFF988551}"/>
              </a:ext>
            </a:extLst>
          </p:cNvPr>
          <p:cNvSpPr/>
          <p:nvPr/>
        </p:nvSpPr>
        <p:spPr>
          <a:xfrm>
            <a:off x="1134148" y="4930582"/>
            <a:ext cx="2719442" cy="1367484"/>
          </a:xfrm>
          <a:prstGeom prst="round1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Прямоугольник: один скругленный угол 8">
            <a:extLst>
              <a:ext uri="{FF2B5EF4-FFF2-40B4-BE49-F238E27FC236}">
                <a16:creationId xmlns:a16="http://schemas.microsoft.com/office/drawing/2014/main" id="{BA6BB27F-3B95-45E9-8751-6481E3FDAD64}"/>
              </a:ext>
            </a:extLst>
          </p:cNvPr>
          <p:cNvSpPr/>
          <p:nvPr/>
        </p:nvSpPr>
        <p:spPr>
          <a:xfrm>
            <a:off x="363984" y="165689"/>
            <a:ext cx="9428086" cy="1330992"/>
          </a:xfrm>
          <a:prstGeom prst="round1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00637254-C93C-46B7-BDEC-E6EEC45F99AA}"/>
              </a:ext>
            </a:extLst>
          </p:cNvPr>
          <p:cNvSpPr txBox="1">
            <a:spLocks/>
          </p:cNvSpPr>
          <p:nvPr/>
        </p:nvSpPr>
        <p:spPr>
          <a:xfrm>
            <a:off x="1214047" y="5077275"/>
            <a:ext cx="2639543" cy="107409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в детскую поликлинику «Погружение  в профессию»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48E44EBC-35A0-456D-AD3F-AFBE83754E47}"/>
              </a:ext>
            </a:extLst>
          </p:cNvPr>
          <p:cNvSpPr txBox="1">
            <a:spLocks/>
          </p:cNvSpPr>
          <p:nvPr/>
        </p:nvSpPr>
        <p:spPr>
          <a:xfrm>
            <a:off x="4930753" y="1782021"/>
            <a:ext cx="2567232" cy="1669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Викторина по просмотренному фильму «Никотин. Секреты манипуляции»</a:t>
            </a:r>
          </a:p>
        </p:txBody>
      </p:sp>
      <p:sp>
        <p:nvSpPr>
          <p:cNvPr id="18" name="Объект 2">
            <a:extLst>
              <a:ext uri="{FF2B5EF4-FFF2-40B4-BE49-F238E27FC236}">
                <a16:creationId xmlns:a16="http://schemas.microsoft.com/office/drawing/2014/main" id="{AA2658AD-0A07-4821-96B6-F5144296711C}"/>
              </a:ext>
            </a:extLst>
          </p:cNvPr>
          <p:cNvSpPr txBox="1">
            <a:spLocks/>
          </p:cNvSpPr>
          <p:nvPr/>
        </p:nvSpPr>
        <p:spPr>
          <a:xfrm>
            <a:off x="8955017" y="5375477"/>
            <a:ext cx="2788545" cy="96552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акция «День борьбы                    со СПИДом»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329478E-F6BF-4F30-A75A-59F7C25900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1" y="1782021"/>
            <a:ext cx="4080648" cy="306048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04B930C-0CBA-4BE0-81CB-2BAF08D9D4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518" y="1926186"/>
            <a:ext cx="3874742" cy="2906057"/>
          </a:xfrm>
          <a:prstGeom prst="rect">
            <a:avLst/>
          </a:prstGeom>
        </p:spPr>
      </p:pic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240CD705-C0CC-4146-9219-0D1929A5E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62" y="225475"/>
            <a:ext cx="9570129" cy="129614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проект «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Профессионалитет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 </a:t>
            </a:r>
            <a:r>
              <a:rPr lang="ru-RU" sz="32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(деятельность </a:t>
            </a:r>
            <a:r>
              <a:rPr lang="ru-RU" sz="32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амбассадоров</a:t>
            </a:r>
            <a:r>
              <a:rPr lang="ru-RU" sz="32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проекта и преподавателей колледжа 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D9EBCE1-2FFB-407E-9648-372151D81D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288" y="3660132"/>
            <a:ext cx="3965333" cy="2974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7156614-B901-4AEF-923F-8A473BE45A9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0" t="31377" r="22411" b="32765"/>
          <a:stretch/>
        </p:blipFill>
        <p:spPr>
          <a:xfrm>
            <a:off x="9518703" y="180458"/>
            <a:ext cx="2673297" cy="171091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FAB27A2-FA75-45F8-BC6A-509F02A99EF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" y="5723069"/>
            <a:ext cx="1663837" cy="112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055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один скругленный угол 2">
            <a:extLst>
              <a:ext uri="{FF2B5EF4-FFF2-40B4-BE49-F238E27FC236}">
                <a16:creationId xmlns:a16="http://schemas.microsoft.com/office/drawing/2014/main" id="{686FC226-EF3F-4675-A810-F1B680FEF9BC}"/>
              </a:ext>
            </a:extLst>
          </p:cNvPr>
          <p:cNvSpPr/>
          <p:nvPr/>
        </p:nvSpPr>
        <p:spPr>
          <a:xfrm>
            <a:off x="4223792" y="137604"/>
            <a:ext cx="3223270" cy="720080"/>
          </a:xfrm>
          <a:prstGeom prst="round1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87788" y="137604"/>
            <a:ext cx="3295278" cy="64807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C7F480B2-0FFA-41CF-8D7F-11CD32A76B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7465078"/>
              </p:ext>
            </p:extLst>
          </p:nvPr>
        </p:nvGraphicFramePr>
        <p:xfrm>
          <a:off x="958788" y="836712"/>
          <a:ext cx="10839634" cy="5546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AA7D641-4171-441D-A675-503A7D7DF2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2546919" cy="254691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72A739E-5617-4235-ABC8-C6FE9ECC0EA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" y="5723069"/>
            <a:ext cx="1663837" cy="112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3972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380</Words>
  <Application>Microsoft Office PowerPoint</Application>
  <PresentationFormat>Широкоэкранный</PresentationFormat>
  <Paragraphs>40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Times New Roman</vt:lpstr>
      <vt:lpstr>Verdana</vt:lpstr>
      <vt:lpstr>Тема Office</vt:lpstr>
      <vt:lpstr>Презентация PowerPoint</vt:lpstr>
      <vt:lpstr>Актуальность</vt:lpstr>
      <vt:lpstr>Цель системы профориентации в ГАПОУ РБ «Белебеевский медицинский колледж»</vt:lpstr>
      <vt:lpstr>Направления профориентационной работы в колледже:</vt:lpstr>
      <vt:lpstr>Деятельность медицинского класса                                                  (в рамках сетевого взаимодействия с МАОУ «Башкирская гимназия – интернат» г.Белебея РБ)</vt:lpstr>
      <vt:lpstr>Деятельность медицинского класса                                                  (в рамках сетевого взаимодействия с МАОУ «Башкирская гимназия – интернат» г.Белебея РБ)</vt:lpstr>
      <vt:lpstr>Федеральный проект «Профессионалитет»  (деятельность амбассадоров проекта и преподавателей колледжа )</vt:lpstr>
      <vt:lpstr>Федеральный проект «Профессионалитет»  (деятельность амбассадоров проекта и преподавателей колледжа )</vt:lpstr>
      <vt:lpstr>Выводы</vt:lpstr>
      <vt:lpstr>Успехов вам,   уважаемые коллеги!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jss913@yandex.ru</dc:creator>
  <cp:lastModifiedBy>310k_psycholog</cp:lastModifiedBy>
  <cp:revision>26</cp:revision>
  <dcterms:created xsi:type="dcterms:W3CDTF">2024-03-25T08:04:24Z</dcterms:created>
  <dcterms:modified xsi:type="dcterms:W3CDTF">2024-03-26T05:06:16Z</dcterms:modified>
</cp:coreProperties>
</file>