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4" r:id="rId3"/>
    <p:sldId id="265" r:id="rId4"/>
    <p:sldId id="263" r:id="rId5"/>
    <p:sldId id="2650" r:id="rId6"/>
    <p:sldId id="2649" r:id="rId7"/>
    <p:sldId id="26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401B5B"/>
                </a:solidFill>
              </a:rPr>
              <a:t>Численность выпускников медицинских колледжей </a:t>
            </a:r>
            <a:br>
              <a:rPr lang="ru-RU" sz="2400" dirty="0">
                <a:solidFill>
                  <a:srgbClr val="401B5B"/>
                </a:solidFill>
              </a:rPr>
            </a:br>
            <a:r>
              <a:rPr lang="ru-RU" sz="2400" dirty="0">
                <a:solidFill>
                  <a:srgbClr val="401B5B"/>
                </a:solidFill>
              </a:rPr>
              <a:t>за 2019-2023 гг.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1540</c:v>
                </c:pt>
                <c:pt idx="1">
                  <c:v>234</c:v>
                </c:pt>
                <c:pt idx="2">
                  <c:v>188</c:v>
                </c:pt>
                <c:pt idx="3">
                  <c:v>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16-49AF-87B6-3351C075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1535</c:v>
                </c:pt>
                <c:pt idx="1">
                  <c:v>242</c:v>
                </c:pt>
                <c:pt idx="2">
                  <c:v>185</c:v>
                </c:pt>
                <c:pt idx="3">
                  <c:v>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16-49AF-87B6-3351C075E4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1521</c:v>
                </c:pt>
                <c:pt idx="1">
                  <c:v>220</c:v>
                </c:pt>
                <c:pt idx="2">
                  <c:v>188</c:v>
                </c:pt>
                <c:pt idx="3">
                  <c:v>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16-49AF-87B6-3351C075E4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1760</c:v>
                </c:pt>
                <c:pt idx="1">
                  <c:v>269</c:v>
                </c:pt>
                <c:pt idx="2">
                  <c:v>181</c:v>
                </c:pt>
                <c:pt idx="3">
                  <c:v>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16-49AF-87B6-3351C075E4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1824</c:v>
                </c:pt>
                <c:pt idx="1">
                  <c:v>281</c:v>
                </c:pt>
                <c:pt idx="2">
                  <c:v>189</c:v>
                </c:pt>
                <c:pt idx="3">
                  <c:v>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16-49AF-87B6-3351C075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146112"/>
        <c:axId val="89147648"/>
      </c:barChart>
      <c:catAx>
        <c:axId val="891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147648"/>
        <c:crosses val="autoZero"/>
        <c:auto val="1"/>
        <c:lblAlgn val="ctr"/>
        <c:lblOffset val="100"/>
        <c:noMultiLvlLbl val="0"/>
      </c:catAx>
      <c:valAx>
        <c:axId val="8914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Количество выпускников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146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401B5B"/>
                </a:solidFill>
              </a:rPr>
              <a:t>Прогноз численности выпускников медицинских колледжей до 2026 года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148301554206772E-2"/>
          <c:y val="0.15743588818210325"/>
          <c:w val="0.90029186826078356"/>
          <c:h val="0.6588707827568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1901</c:v>
                </c:pt>
                <c:pt idx="1">
                  <c:v>295</c:v>
                </c:pt>
                <c:pt idx="2">
                  <c:v>169</c:v>
                </c:pt>
                <c:pt idx="3">
                  <c:v>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16-49AF-87B6-3351C075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2675</c:v>
                </c:pt>
                <c:pt idx="1">
                  <c:v>440</c:v>
                </c:pt>
                <c:pt idx="2">
                  <c:v>182</c:v>
                </c:pt>
                <c:pt idx="3">
                  <c:v>1436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16-49AF-87B6-3351C075E4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Общая численность выпускников</c:v>
                </c:pt>
                <c:pt idx="1">
                  <c:v>Лечебное дело</c:v>
                </c:pt>
                <c:pt idx="2">
                  <c:v>Акушерское дело</c:v>
                </c:pt>
                <c:pt idx="3">
                  <c:v>Сестринское дело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3450</c:v>
                </c:pt>
                <c:pt idx="1">
                  <c:v>734</c:v>
                </c:pt>
                <c:pt idx="2">
                  <c:v>228</c:v>
                </c:pt>
                <c:pt idx="3">
                  <c:v>2138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16-49AF-87B6-3351C075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235456"/>
        <c:axId val="89236992"/>
      </c:barChart>
      <c:catAx>
        <c:axId val="892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236992"/>
        <c:crosses val="autoZero"/>
        <c:auto val="1"/>
        <c:lblAlgn val="ctr"/>
        <c:lblOffset val="100"/>
        <c:noMultiLvlLbl val="0"/>
      </c:catAx>
      <c:valAx>
        <c:axId val="892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Количество выпускников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235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FA8D-5D0C-48CB-A7ED-C42BA715087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F395-53EE-45B9-8EEF-721479041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7F395-53EE-45B9-8EEF-7214790411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8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6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091735"/>
            <a:ext cx="11873552" cy="1152146"/>
            <a:chOff x="0" y="1771532"/>
            <a:chExt cx="11764369" cy="115214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6779" y="182373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defTabSz="1218401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41248" y="2961439"/>
            <a:ext cx="11520947" cy="95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 работы по обеспечению трудоустройства выпускников медицинских образовательных организаций 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74336" y="4212026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Гилязов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Ильдар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Раисович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707607"/>
          </a:xfrm>
          <a:prstGeom prst="rect">
            <a:avLst/>
          </a:prstGeom>
          <a:noFill/>
          <a:ln>
            <a:noFill/>
          </a:ln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ГАПОУ РБ «Уфимский медицинский колледж»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2" y="1297711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2" y="179012"/>
            <a:ext cx="861534" cy="7988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702DFC-4676-8213-8011-E5D88A714D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139">
            <a:off x="10914356" y="299207"/>
            <a:ext cx="608338" cy="6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0905AA-1D0F-5192-A8DA-40A5F642E5BD}"/>
              </a:ext>
            </a:extLst>
          </p:cNvPr>
          <p:cNvSpPr txBox="1"/>
          <p:nvPr/>
        </p:nvSpPr>
        <p:spPr>
          <a:xfrm>
            <a:off x="4520759" y="441206"/>
            <a:ext cx="9443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67B6101-C435-0461-EB29-58560020D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096349"/>
              </p:ext>
            </p:extLst>
          </p:nvPr>
        </p:nvGraphicFramePr>
        <p:xfrm>
          <a:off x="1415844" y="334296"/>
          <a:ext cx="9773265" cy="608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885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0905AA-1D0F-5192-A8DA-40A5F642E5BD}"/>
              </a:ext>
            </a:extLst>
          </p:cNvPr>
          <p:cNvSpPr txBox="1"/>
          <p:nvPr/>
        </p:nvSpPr>
        <p:spPr>
          <a:xfrm>
            <a:off x="4520759" y="441206"/>
            <a:ext cx="9443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67B6101-C435-0461-EB29-58560020D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943081"/>
              </p:ext>
            </p:extLst>
          </p:nvPr>
        </p:nvGraphicFramePr>
        <p:xfrm>
          <a:off x="1415845" y="435077"/>
          <a:ext cx="9842090" cy="598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071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62E9C3-AB56-0D94-8AD6-EF65DC696516}"/>
              </a:ext>
            </a:extLst>
          </p:cNvPr>
          <p:cNvSpPr/>
          <p:nvPr/>
        </p:nvSpPr>
        <p:spPr>
          <a:xfrm>
            <a:off x="1391866" y="1335299"/>
            <a:ext cx="6938706" cy="2385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0215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Центры содействия трудоустройству выпускников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0215" algn="l"/>
              </a:tabLst>
              <a:defRPr/>
            </a:pPr>
            <a:endParaRPr kumimoji="0" lang="ru-RU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0215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изучение потребности учреждений здравоохранения в специалистах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банка вакансий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информированности выпускников 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тенденциях рынка труда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 трудоустройства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F7846-DE2D-1EB3-B855-64009235FC82}"/>
              </a:ext>
            </a:extLst>
          </p:cNvPr>
          <p:cNvSpPr txBox="1"/>
          <p:nvPr/>
        </p:nvSpPr>
        <p:spPr>
          <a:xfrm>
            <a:off x="2192593" y="404256"/>
            <a:ext cx="8145379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cs typeface="Arial" panose="020B0604020202020204" pitchFamily="34" charset="0"/>
              </a:rPr>
              <a:t>Работа с выпускниками медицинских колледжей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C6258F-E180-C118-33F4-90C5E58B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383" y="1592605"/>
            <a:ext cx="3090940" cy="22740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CAFBF7-9518-822B-DD91-A6BCEA905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431" y="1772814"/>
            <a:ext cx="2179370" cy="1245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22FC284-EA05-0558-8904-1E48969AA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975287"/>
            <a:ext cx="3637936" cy="2542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E10FC2-64F8-1ADC-A446-48292BC60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331" y="3975287"/>
            <a:ext cx="3465641" cy="24784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4E5C36-5DD7-00BD-81D6-11F75FEAE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3430" y="1772814"/>
            <a:ext cx="484124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F7846-DE2D-1EB3-B855-64009235FC82}"/>
              </a:ext>
            </a:extLst>
          </p:cNvPr>
          <p:cNvSpPr txBox="1"/>
          <p:nvPr/>
        </p:nvSpPr>
        <p:spPr>
          <a:xfrm>
            <a:off x="2220902" y="170217"/>
            <a:ext cx="8145379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002060"/>
                </a:solidFill>
                <a:cs typeface="Arial" panose="020B0604020202020204" pitchFamily="34" charset="0"/>
              </a:rPr>
              <a:t>Дополнительное образование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8AF98C-0F7E-6DDA-FEEE-F069A9D3B0FB}"/>
              </a:ext>
            </a:extLst>
          </p:cNvPr>
          <p:cNvSpPr txBox="1"/>
          <p:nvPr/>
        </p:nvSpPr>
        <p:spPr>
          <a:xfrm>
            <a:off x="8746293" y="1071004"/>
            <a:ext cx="3239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Студенты выпускных групп проходят профессиональную переподготовку </a:t>
            </a:r>
            <a:br>
              <a:rPr lang="ru-RU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 направлениям: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«Скорая и неотложная помощь» - </a:t>
            </a:r>
            <a:r>
              <a:rPr lang="ru-RU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за 5 лет прошли обучение 523 студента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«Сестринское дело в педиатрии» - </a:t>
            </a:r>
            <a:r>
              <a:rPr lang="ru-RU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 2023 году прошли обучение 28 студентов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F48F6E-3445-7645-CA64-B082D3AB8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78" y="774390"/>
            <a:ext cx="3609145" cy="27434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C324F30-D13A-7E19-4E58-BD65E1AC9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688" y="774390"/>
            <a:ext cx="4121422" cy="27434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B671C1-A74C-C2C1-5C53-10445C114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24" y="3814871"/>
            <a:ext cx="3693404" cy="24581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FAE1BD8-ABA1-C42D-485E-839DDDF6F5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461"/>
          <a:stretch/>
        </p:blipFill>
        <p:spPr>
          <a:xfrm>
            <a:off x="4401533" y="3806537"/>
            <a:ext cx="4055577" cy="24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8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BE517C-CA3A-FF7C-56E1-DA4360CD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3564"/>
            <a:ext cx="1664352" cy="11217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10E36E-F179-43FA-8346-2924DE66E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5392" y="1155080"/>
            <a:ext cx="2362356" cy="16873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AF14BF-9CA4-45A6-B7EC-E29B497BB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429" y="3825197"/>
            <a:ext cx="1982153" cy="132143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1558226-C782-4972-85A8-F57F1A9998DE}"/>
              </a:ext>
            </a:extLst>
          </p:cNvPr>
          <p:cNvGrpSpPr/>
          <p:nvPr/>
        </p:nvGrpSpPr>
        <p:grpSpPr>
          <a:xfrm>
            <a:off x="1677970" y="1107170"/>
            <a:ext cx="2673433" cy="1192970"/>
            <a:chOff x="6012161" y="2295911"/>
            <a:chExt cx="3600000" cy="257404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FBF14739-11B1-4661-AE62-C141BA8DDA2F}"/>
                </a:ext>
              </a:extLst>
            </p:cNvPr>
            <p:cNvSpPr/>
            <p:nvPr/>
          </p:nvSpPr>
          <p:spPr>
            <a:xfrm>
              <a:off x="6012161" y="2295911"/>
              <a:ext cx="3600000" cy="2574043"/>
            </a:xfrm>
            <a:prstGeom prst="rect">
              <a:avLst/>
            </a:prstGeom>
            <a:solidFill>
              <a:srgbClr val="DAE9F6"/>
            </a:solidFill>
            <a:ln w="9525">
              <a:solidFill>
                <a:schemeClr val="accent1">
                  <a:alpha val="4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4B92DA-735D-45AE-9045-704ABC380E41}"/>
                </a:ext>
              </a:extLst>
            </p:cNvPr>
            <p:cNvSpPr/>
            <p:nvPr/>
          </p:nvSpPr>
          <p:spPr>
            <a:xfrm>
              <a:off x="7022732" y="2704142"/>
              <a:ext cx="2249911" cy="880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РАБОТОДАТЕЛЬ</a:t>
              </a:r>
            </a:p>
          </p:txBody>
        </p:sp>
      </p:grpSp>
      <p:pic>
        <p:nvPicPr>
          <p:cNvPr id="10" name="Picture 6" descr="Больница – Бесплатные иконки: медицинский">
            <a:extLst>
              <a:ext uri="{FF2B5EF4-FFF2-40B4-BE49-F238E27FC236}">
                <a16:creationId xmlns:a16="http://schemas.microsoft.com/office/drawing/2014/main" xmlns="" id="{A52DDEE3-DF0B-4F65-8CD2-075D3621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78" y="1176530"/>
            <a:ext cx="583296" cy="5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DB04203-2A1E-4775-ABBE-C4D4FDAADB2A}"/>
              </a:ext>
            </a:extLst>
          </p:cNvPr>
          <p:cNvSpPr/>
          <p:nvPr/>
        </p:nvSpPr>
        <p:spPr>
          <a:xfrm>
            <a:off x="2036845" y="2429669"/>
            <a:ext cx="1955681" cy="552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ПРЕДЛОЖЕНИЕ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AB89298-BC89-4D79-A1B9-8887E0441E33}"/>
              </a:ext>
            </a:extLst>
          </p:cNvPr>
          <p:cNvGrpSpPr/>
          <p:nvPr/>
        </p:nvGrpSpPr>
        <p:grpSpPr>
          <a:xfrm>
            <a:off x="8241389" y="1100036"/>
            <a:ext cx="2646553" cy="1192970"/>
            <a:chOff x="6536513" y="2295913"/>
            <a:chExt cx="3075648" cy="190260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FA80E976-642A-4ECE-99A2-15EFBE64B210}"/>
                </a:ext>
              </a:extLst>
            </p:cNvPr>
            <p:cNvSpPr/>
            <p:nvPr/>
          </p:nvSpPr>
          <p:spPr>
            <a:xfrm>
              <a:off x="6536513" y="2295913"/>
              <a:ext cx="3075648" cy="1902604"/>
            </a:xfrm>
            <a:prstGeom prst="rect">
              <a:avLst/>
            </a:prstGeom>
            <a:solidFill>
              <a:srgbClr val="DAE9F6"/>
            </a:solidFill>
            <a:ln w="9525">
              <a:solidFill>
                <a:schemeClr val="accent1">
                  <a:alpha val="4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F19E303-63CD-49F0-91EF-7B002141ABEE}"/>
                </a:ext>
              </a:extLst>
            </p:cNvPr>
            <p:cNvSpPr/>
            <p:nvPr/>
          </p:nvSpPr>
          <p:spPr>
            <a:xfrm>
              <a:off x="7235307" y="2526225"/>
              <a:ext cx="2249911" cy="880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АБИТУРИЕНТ</a:t>
              </a:r>
            </a:p>
          </p:txBody>
        </p:sp>
      </p:grpSp>
      <p:pic>
        <p:nvPicPr>
          <p:cNvPr id="15" name="Picture 10" descr="https://static.wixstatic.com/media/2eefa3_61d2e20c9c9646628f2f0fa1ded396e6~mv2.png/v1/crop/x_10,y_0,w_356,h_356/fill/w_192,h_192,al_c,usm_0.66_1.00_0.01/222233.png">
            <a:extLst>
              <a:ext uri="{FF2B5EF4-FFF2-40B4-BE49-F238E27FC236}">
                <a16:creationId xmlns:a16="http://schemas.microsoft.com/office/drawing/2014/main" xmlns="" id="{6043F892-F08E-477D-BF3B-D925A2CD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82" y="1200948"/>
            <a:ext cx="707853" cy="6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E9CF769-E925-428D-9CE1-305FE972B963}"/>
              </a:ext>
            </a:extLst>
          </p:cNvPr>
          <p:cNvSpPr/>
          <p:nvPr/>
        </p:nvSpPr>
        <p:spPr>
          <a:xfrm>
            <a:off x="8586824" y="2356936"/>
            <a:ext cx="1955681" cy="552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ЗАЯВКА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654A0F0-5513-4C93-838F-29F635167BC2}"/>
              </a:ext>
            </a:extLst>
          </p:cNvPr>
          <p:cNvSpPr/>
          <p:nvPr/>
        </p:nvSpPr>
        <p:spPr>
          <a:xfrm>
            <a:off x="741746" y="3111316"/>
            <a:ext cx="4876630" cy="3306789"/>
          </a:xfrm>
          <a:prstGeom prst="rect">
            <a:avLst/>
          </a:prstGeom>
          <a:solidFill>
            <a:srgbClr val="DAE9F6"/>
          </a:solidFill>
          <a:ln w="9525">
            <a:solidFill>
              <a:schemeClr val="accent1"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 трудовой деятельности в соответствии с получаемой квалификацией, которую будет осуществлять гражданин в соответствии с договором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Сведения об организациях, осуществляющих образовательную деятельность, в которых должно быть целевое обучение, и о профессиях, специальностях, направлениях подготовки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Сведения о мерах поддержки, а также сведения о мерах соц. Поддержки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 требованиях, которые предъявляются заказчиком целевого обучения к гражданам, с которыми заключается договор о целевом обучении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 требованиях к успеваемости гражданина с которым будет заключен договор о целевом обучении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 лиц, определенных заказчиком целевого обучения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CDC383-AC61-4F9A-A0A8-8438650439A7}"/>
              </a:ext>
            </a:extLst>
          </p:cNvPr>
          <p:cNvSpPr/>
          <p:nvPr/>
        </p:nvSpPr>
        <p:spPr>
          <a:xfrm>
            <a:off x="7656611" y="3045798"/>
            <a:ext cx="1601555" cy="4425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бумажном виде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2A38AB5-D18B-4DC7-8007-2506970DF08E}"/>
              </a:ext>
            </a:extLst>
          </p:cNvPr>
          <p:cNvSpPr/>
          <p:nvPr/>
        </p:nvSpPr>
        <p:spPr>
          <a:xfrm>
            <a:off x="10294958" y="3045798"/>
            <a:ext cx="1687968" cy="4425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электронном виде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4F39A51-A1EB-4F2C-87EB-78F60F03F61E}"/>
              </a:ext>
            </a:extLst>
          </p:cNvPr>
          <p:cNvSpPr/>
          <p:nvPr/>
        </p:nvSpPr>
        <p:spPr>
          <a:xfrm>
            <a:off x="9564664" y="4024228"/>
            <a:ext cx="2403628" cy="112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Заявка подается посредством ГПГУ одновременно с подачей заявления о приеме на обучение с 20 июня по 25 июля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EDB1C3D-0EFC-4A43-8BF5-9292CA28F686}"/>
              </a:ext>
            </a:extLst>
          </p:cNvPr>
          <p:cNvSpPr/>
          <p:nvPr/>
        </p:nvSpPr>
        <p:spPr>
          <a:xfrm>
            <a:off x="5778707" y="5753564"/>
            <a:ext cx="1955681" cy="552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Одобрение заявки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DFCE0FA-87C3-4648-A238-7F9D87C4E5A6}"/>
              </a:ext>
            </a:extLst>
          </p:cNvPr>
          <p:cNvSpPr/>
          <p:nvPr/>
        </p:nvSpPr>
        <p:spPr>
          <a:xfrm>
            <a:off x="7855020" y="5753564"/>
            <a:ext cx="1955681" cy="552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о зачислении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CEC45D7-C46A-4CAE-B42D-525F4FC93C9A}"/>
              </a:ext>
            </a:extLst>
          </p:cNvPr>
          <p:cNvSpPr/>
          <p:nvPr/>
        </p:nvSpPr>
        <p:spPr>
          <a:xfrm>
            <a:off x="9931333" y="5753564"/>
            <a:ext cx="1955681" cy="552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Целевой договор</a:t>
            </a:r>
          </a:p>
        </p:txBody>
      </p:sp>
      <p:sp>
        <p:nvSpPr>
          <p:cNvPr id="28" name="Стрелка вправо 20">
            <a:extLst>
              <a:ext uri="{FF2B5EF4-FFF2-40B4-BE49-F238E27FC236}">
                <a16:creationId xmlns:a16="http://schemas.microsoft.com/office/drawing/2014/main" xmlns="" id="{198C45C1-B56C-4225-8238-4D742825B9A1}"/>
              </a:ext>
            </a:extLst>
          </p:cNvPr>
          <p:cNvSpPr/>
          <p:nvPr/>
        </p:nvSpPr>
        <p:spPr>
          <a:xfrm>
            <a:off x="7593641" y="5618503"/>
            <a:ext cx="726051" cy="731986"/>
          </a:xfrm>
          <a:prstGeom prst="rightArrow">
            <a:avLst>
              <a:gd name="adj1" fmla="val 50000"/>
              <a:gd name="adj2" fmla="val 68590"/>
            </a:avLst>
          </a:prstGeom>
          <a:gradFill flip="none" rotWithShape="1">
            <a:gsLst>
              <a:gs pos="75000">
                <a:srgbClr val="BFBFBF"/>
              </a:gs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85000"/>
                </a:schemeClr>
              </a:gs>
              <a:gs pos="88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Стрелка вправо 20">
            <a:extLst>
              <a:ext uri="{FF2B5EF4-FFF2-40B4-BE49-F238E27FC236}">
                <a16:creationId xmlns:a16="http://schemas.microsoft.com/office/drawing/2014/main" xmlns="" id="{F434EE7C-3795-41F6-A180-7998DCB50069}"/>
              </a:ext>
            </a:extLst>
          </p:cNvPr>
          <p:cNvSpPr/>
          <p:nvPr/>
        </p:nvSpPr>
        <p:spPr>
          <a:xfrm>
            <a:off x="9408575" y="5663630"/>
            <a:ext cx="726051" cy="731986"/>
          </a:xfrm>
          <a:prstGeom prst="rightArrow">
            <a:avLst>
              <a:gd name="adj1" fmla="val 50000"/>
              <a:gd name="adj2" fmla="val 68590"/>
            </a:avLst>
          </a:prstGeom>
          <a:gradFill flip="none" rotWithShape="1">
            <a:gsLst>
              <a:gs pos="75000">
                <a:srgbClr val="BFBFBF"/>
              </a:gs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85000"/>
                </a:schemeClr>
              </a:gs>
              <a:gs pos="88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трелка вправо 20">
            <a:extLst>
              <a:ext uri="{FF2B5EF4-FFF2-40B4-BE49-F238E27FC236}">
                <a16:creationId xmlns:a16="http://schemas.microsoft.com/office/drawing/2014/main" xmlns="" id="{4C68A025-0375-454C-8829-5A0FA95887A7}"/>
              </a:ext>
            </a:extLst>
          </p:cNvPr>
          <p:cNvSpPr/>
          <p:nvPr/>
        </p:nvSpPr>
        <p:spPr>
          <a:xfrm>
            <a:off x="5618376" y="4239384"/>
            <a:ext cx="726051" cy="731986"/>
          </a:xfrm>
          <a:prstGeom prst="rightArrow">
            <a:avLst>
              <a:gd name="adj1" fmla="val 50000"/>
              <a:gd name="adj2" fmla="val 68590"/>
            </a:avLst>
          </a:prstGeom>
          <a:gradFill flip="none" rotWithShape="1">
            <a:gsLst>
              <a:gs pos="75000">
                <a:srgbClr val="BFBFBF"/>
              </a:gs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85000"/>
                </a:schemeClr>
              </a:gs>
              <a:gs pos="88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трелка вправо 20">
            <a:extLst>
              <a:ext uri="{FF2B5EF4-FFF2-40B4-BE49-F238E27FC236}">
                <a16:creationId xmlns:a16="http://schemas.microsoft.com/office/drawing/2014/main" xmlns="" id="{715FF4BB-BB86-4151-993E-336D4EBA666A}"/>
              </a:ext>
            </a:extLst>
          </p:cNvPr>
          <p:cNvSpPr/>
          <p:nvPr/>
        </p:nvSpPr>
        <p:spPr>
          <a:xfrm rot="5400000">
            <a:off x="6287419" y="5174588"/>
            <a:ext cx="726051" cy="731986"/>
          </a:xfrm>
          <a:prstGeom prst="rightArrow">
            <a:avLst>
              <a:gd name="adj1" fmla="val 50000"/>
              <a:gd name="adj2" fmla="val 68590"/>
            </a:avLst>
          </a:prstGeom>
          <a:gradFill flip="none" rotWithShape="1">
            <a:gsLst>
              <a:gs pos="75000">
                <a:srgbClr val="BFBFBF"/>
              </a:gs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85000"/>
                </a:schemeClr>
              </a:gs>
              <a:gs pos="88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право 20">
            <a:extLst>
              <a:ext uri="{FF2B5EF4-FFF2-40B4-BE49-F238E27FC236}">
                <a16:creationId xmlns:a16="http://schemas.microsoft.com/office/drawing/2014/main" xmlns="" id="{7A4219A8-5273-4D52-BA42-3B226B8A841F}"/>
              </a:ext>
            </a:extLst>
          </p:cNvPr>
          <p:cNvSpPr/>
          <p:nvPr/>
        </p:nvSpPr>
        <p:spPr>
          <a:xfrm rot="5400000">
            <a:off x="11315620" y="3404114"/>
            <a:ext cx="726051" cy="731986"/>
          </a:xfrm>
          <a:prstGeom prst="rightArrow">
            <a:avLst>
              <a:gd name="adj1" fmla="val 50000"/>
              <a:gd name="adj2" fmla="val 68590"/>
            </a:avLst>
          </a:prstGeom>
          <a:gradFill flip="none" rotWithShape="1">
            <a:gsLst>
              <a:gs pos="75000">
                <a:srgbClr val="BFBFBF"/>
              </a:gs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85000"/>
                </a:schemeClr>
              </a:gs>
              <a:gs pos="88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трелка вправо 20">
            <a:extLst>
              <a:ext uri="{FF2B5EF4-FFF2-40B4-BE49-F238E27FC236}">
                <a16:creationId xmlns:a16="http://schemas.microsoft.com/office/drawing/2014/main" xmlns="" id="{3F94D03E-2A22-4337-9E5D-A5743AA997A0}"/>
              </a:ext>
            </a:extLst>
          </p:cNvPr>
          <p:cNvSpPr/>
          <p:nvPr/>
        </p:nvSpPr>
        <p:spPr>
          <a:xfrm rot="5400000">
            <a:off x="2722859" y="1793725"/>
            <a:ext cx="726051" cy="731986"/>
          </a:xfrm>
          <a:prstGeom prst="rightArrow">
            <a:avLst>
              <a:gd name="adj1" fmla="val 50000"/>
              <a:gd name="adj2" fmla="val 68590"/>
            </a:avLst>
          </a:prstGeom>
          <a:gradFill flip="none" rotWithShape="1">
            <a:gsLst>
              <a:gs pos="75000">
                <a:srgbClr val="BFBFBF"/>
              </a:gs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85000"/>
                </a:schemeClr>
              </a:gs>
              <a:gs pos="88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D78580C-DFF2-4195-9533-9F253886E6D5}"/>
              </a:ext>
            </a:extLst>
          </p:cNvPr>
          <p:cNvSpPr txBox="1"/>
          <p:nvPr/>
        </p:nvSpPr>
        <p:spPr>
          <a:xfrm>
            <a:off x="2013453" y="149263"/>
            <a:ext cx="8953153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cs typeface="Arial" panose="020B0604020202020204" pitchFamily="34" charset="0"/>
              </a:rPr>
              <a:t>Алгоритм поступления по договорам 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0924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0385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211</Words>
  <Application>Microsoft Office PowerPoint</Application>
  <PresentationFormat>Произвольный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user</cp:lastModifiedBy>
  <cp:revision>20</cp:revision>
  <cp:lastPrinted>2024-03-29T02:45:15Z</cp:lastPrinted>
  <dcterms:created xsi:type="dcterms:W3CDTF">2024-03-25T08:04:24Z</dcterms:created>
  <dcterms:modified xsi:type="dcterms:W3CDTF">2024-03-29T03:52:27Z</dcterms:modified>
</cp:coreProperties>
</file>