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9" r:id="rId2"/>
    <p:sldId id="262" r:id="rId3"/>
    <p:sldId id="279" r:id="rId4"/>
    <p:sldId id="280" r:id="rId5"/>
    <p:sldId id="285" r:id="rId6"/>
    <p:sldId id="286" r:id="rId7"/>
    <p:sldId id="287" r:id="rId8"/>
    <p:sldId id="281" r:id="rId9"/>
    <p:sldId id="283" r:id="rId10"/>
    <p:sldId id="282" r:id="rId11"/>
    <p:sldId id="284" r:id="rId12"/>
    <p:sldId id="288" r:id="rId13"/>
    <p:sldId id="263" r:id="rId14"/>
    <p:sldId id="289" r:id="rId15"/>
    <p:sldId id="290" r:id="rId16"/>
    <p:sldId id="291" r:id="rId17"/>
    <p:sldId id="261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401B5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59" d="100"/>
          <a:sy n="59" d="100"/>
        </p:scale>
        <p:origin x="-1032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D7D5AB-F9EB-48AA-B565-1855D3A12A70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82424-60DA-4223-A2B8-FB97AB8323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E8E5-794C-4672-910B-59DEEA62E46C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5F6B-57C8-4879-8336-A0E942B996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1485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E8E5-794C-4672-910B-59DEEA62E46C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5F6B-57C8-4879-8336-A0E942B996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32668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E8E5-794C-4672-910B-59DEEA62E46C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5F6B-57C8-4879-8336-A0E942B996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85171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E8E5-794C-4672-910B-59DEEA62E46C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5F6B-57C8-4879-8336-A0E942B996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1671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E8E5-794C-4672-910B-59DEEA62E46C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5F6B-57C8-4879-8336-A0E942B996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73553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E8E5-794C-4672-910B-59DEEA62E46C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5F6B-57C8-4879-8336-A0E942B996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4206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E8E5-794C-4672-910B-59DEEA62E46C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5F6B-57C8-4879-8336-A0E942B996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8210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E8E5-794C-4672-910B-59DEEA62E46C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5F6B-57C8-4879-8336-A0E942B996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7883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E8E5-794C-4672-910B-59DEEA62E46C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5F6B-57C8-4879-8336-A0E942B996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18200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E8E5-794C-4672-910B-59DEEA62E46C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5F6B-57C8-4879-8336-A0E942B996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74256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E8E5-794C-4672-910B-59DEEA62E46C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5F6B-57C8-4879-8336-A0E942B996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05756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9E8E5-794C-4672-910B-59DEEA62E46C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D5F6B-57C8-4879-8336-A0E942B996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06523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" y="3957197"/>
            <a:ext cx="4054381" cy="289862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7" y="4212027"/>
            <a:ext cx="3885449" cy="262389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421117" y="5089219"/>
            <a:ext cx="2032112" cy="150965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56073" y="5315171"/>
            <a:ext cx="1763793" cy="1280940"/>
          </a:xfrm>
          <a:prstGeom prst="rect">
            <a:avLst/>
          </a:prstGeom>
        </p:spPr>
      </p:pic>
      <p:sp>
        <p:nvSpPr>
          <p:cNvPr id="33" name="Скругленный прямоугольник 32"/>
          <p:cNvSpPr/>
          <p:nvPr/>
        </p:nvSpPr>
        <p:spPr>
          <a:xfrm>
            <a:off x="5755346" y="4066394"/>
            <a:ext cx="5725320" cy="2431229"/>
          </a:xfrm>
          <a:prstGeom prst="roundRect">
            <a:avLst/>
          </a:prstGeom>
          <a:blipFill dpi="0" rotWithShape="1">
            <a:blip r:embed="rId6" cstate="print">
              <a:alphaModFix amt="6000"/>
            </a:blip>
            <a:srcRect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9287"/>
            <a:ext cx="11994776" cy="11614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611" y="364090"/>
            <a:ext cx="739752" cy="462345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0" y="1091735"/>
            <a:ext cx="11873552" cy="1152146"/>
            <a:chOff x="0" y="1771532"/>
            <a:chExt cx="11764369" cy="1152146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0" y="1771532"/>
              <a:ext cx="11764369" cy="1152146"/>
              <a:chOff x="0" y="1771532"/>
              <a:chExt cx="11764369" cy="1152146"/>
            </a:xfrm>
          </p:grpSpPr>
          <p:pic>
            <p:nvPicPr>
              <p:cNvPr id="9" name="Рисунок 8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771532"/>
                <a:ext cx="11764369" cy="1152146"/>
              </a:xfrm>
              <a:prstGeom prst="rect">
                <a:avLst/>
              </a:prstGeom>
            </p:spPr>
          </p:pic>
          <p:pic>
            <p:nvPicPr>
              <p:cNvPr id="10" name="Рисунок 9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8110" y="2044327"/>
                <a:ext cx="1224035" cy="507804"/>
              </a:xfrm>
              <a:prstGeom prst="rect">
                <a:avLst/>
              </a:prstGeom>
            </p:spPr>
          </p:pic>
        </p:grp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8363" y="1977508"/>
              <a:ext cx="6602227" cy="740193"/>
            </a:xfrm>
            <a:prstGeom prst="rect">
              <a:avLst/>
            </a:prstGeom>
          </p:spPr>
        </p:pic>
      </p:grp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39413" y="150531"/>
            <a:ext cx="11520947" cy="61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180" tIns="45582" rIns="91180" bIns="45582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defTabSz="1218401" eaLnBrk="1" hangingPunct="1">
              <a:lnSpc>
                <a:spcPct val="90000"/>
              </a:lnSpc>
              <a:defRPr/>
            </a:pPr>
            <a:endParaRPr lang="ru-RU" sz="1900" b="1" cap="all" dirty="0">
              <a:solidFill>
                <a:srgbClr val="4F81BD">
                  <a:lumMod val="50000"/>
                </a:srgbClr>
              </a:solidFill>
              <a:latin typeface="Arial" charset="0"/>
            </a:endParaRPr>
          </a:p>
          <a:p>
            <a:pPr algn="ctr" defTabSz="1218401" eaLnBrk="1" hangingPunct="1">
              <a:lnSpc>
                <a:spcPct val="90000"/>
              </a:lnSpc>
              <a:defRPr/>
            </a:pPr>
            <a:r>
              <a:rPr lang="ru-RU" sz="1900" b="1" cap="all" dirty="0">
                <a:solidFill>
                  <a:srgbClr val="4F81BD">
                    <a:lumMod val="50000"/>
                  </a:srgbClr>
                </a:solidFill>
                <a:latin typeface="Arial" charset="0"/>
              </a:rPr>
              <a:t>Министерство здравоохранения Республики Башкортостан</a:t>
            </a:r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331926" y="2925980"/>
            <a:ext cx="11520947" cy="522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180" tIns="45582" rIns="91180" bIns="45582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Путь в медицину начинается со школы</a:t>
            </a:r>
            <a:endParaRPr lang="ru-RU" sz="2800" b="1" dirty="0" smtClean="0">
              <a:solidFill>
                <a:srgbClr val="00206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6274336" y="4212026"/>
            <a:ext cx="4875968" cy="1076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180" tIns="45582" rIns="91180" bIns="45582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defTabSz="1218401" eaLnBrk="1" hangingPunct="1">
              <a:defRPr/>
            </a:pP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Белякова Юлия Юрьевна </a:t>
            </a:r>
          </a:p>
        </p:txBody>
      </p:sp>
      <p:sp>
        <p:nvSpPr>
          <p:cNvPr id="32" name="Text Box 10"/>
          <p:cNvSpPr txBox="1">
            <a:spLocks noChangeArrowheads="1"/>
          </p:cNvSpPr>
          <p:nvPr/>
        </p:nvSpPr>
        <p:spPr bwMode="auto">
          <a:xfrm>
            <a:off x="6376534" y="5310579"/>
            <a:ext cx="4671572" cy="70760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180" tIns="45582" rIns="91180" bIns="45582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defTabSz="1218401" eaLnBrk="1" hangingPunct="1">
              <a:defRPr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Директор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МАОУ Центр образования №35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г.Уфа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752" y="1297711"/>
            <a:ext cx="653772" cy="6154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78" y="194107"/>
            <a:ext cx="861534" cy="7988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8581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" y="5539188"/>
            <a:ext cx="1841606" cy="13166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" y="5723069"/>
            <a:ext cx="1663837" cy="1123611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4114" y="433137"/>
            <a:ext cx="5065486" cy="141017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Практические занятия в Башкирском государственном медицинском университете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001486" y="2057399"/>
            <a:ext cx="4223657" cy="4517571"/>
          </a:xfrm>
        </p:spPr>
        <p:txBody>
          <a:bodyPr>
            <a:normAutofit/>
          </a:bodyPr>
          <a:lstStyle/>
          <a:p>
            <a:endParaRPr lang="ru-RU" dirty="0" smtClean="0">
              <a:solidFill>
                <a:srgbClr val="0070C0"/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rgbClr val="0070C0"/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rgbClr val="0070C0"/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rgbClr val="0070C0"/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rgbClr val="0070C0"/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rgbClr val="0070C0"/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rgbClr val="0070C0"/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rgbClr val="0070C0"/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rgbClr val="0070C0"/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rgbClr val="0070C0"/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rgbClr val="0070C0"/>
              </a:solidFill>
              <a:latin typeface="Arial Black" pitchFamily="34" charset="0"/>
            </a:endParaRPr>
          </a:p>
          <a:p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           </a:t>
            </a:r>
            <a:r>
              <a:rPr lang="ru-RU" sz="1700" dirty="0" smtClean="0">
                <a:solidFill>
                  <a:srgbClr val="002060"/>
                </a:solidFill>
                <a:latin typeface="Arial Black" pitchFamily="34" charset="0"/>
              </a:rPr>
              <a:t>Будущие </a:t>
            </a:r>
          </a:p>
          <a:p>
            <a:r>
              <a:rPr lang="ru-RU" sz="1700" dirty="0" smtClean="0">
                <a:solidFill>
                  <a:srgbClr val="002060"/>
                </a:solidFill>
                <a:latin typeface="Arial Black" pitchFamily="34" charset="0"/>
              </a:rPr>
              <a:t>		                 доктора</a:t>
            </a:r>
            <a:endParaRPr lang="ru-RU" sz="17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8" name="Содержимое 3" descr="яьсмдроаи.jpg"/>
          <p:cNvPicPr>
            <a:picLocks noChangeAspect="1"/>
          </p:cNvPicPr>
          <p:nvPr/>
        </p:nvPicPr>
        <p:blipFill>
          <a:blip r:embed="rId4" cstate="print"/>
          <a:srcRect r="2619"/>
          <a:stretch>
            <a:fillRect/>
          </a:stretch>
        </p:blipFill>
        <p:spPr bwMode="auto">
          <a:xfrm>
            <a:off x="1307034" y="1469218"/>
            <a:ext cx="4067071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Содержимое 3" descr="DSC07906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6208294" y="0"/>
            <a:ext cx="5662863" cy="3176337"/>
          </a:xfrm>
          <a:prstGeom prst="rect">
            <a:avLst/>
          </a:prstGeom>
        </p:spPr>
      </p:pic>
      <p:pic>
        <p:nvPicPr>
          <p:cNvPr id="10" name="Содержимое 3" descr="тфывмоцлт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92253" y="3230583"/>
            <a:ext cx="5694948" cy="3356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64711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" y="5539188"/>
            <a:ext cx="1841606" cy="13166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" y="5723069"/>
            <a:ext cx="1663837" cy="1123611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75771" y="365125"/>
            <a:ext cx="11567885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Практические занятия в </a:t>
            </a:r>
            <a:r>
              <a:rPr lang="ru-RU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симуляционном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центре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7" name="Picture 2" descr="C:\Users\школа\Downloads\IMG-20200426-WA0002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655" y="1435577"/>
            <a:ext cx="3556040" cy="4741386"/>
          </a:xfrm>
          <a:prstGeom prst="rect">
            <a:avLst/>
          </a:prstGeom>
          <a:noFill/>
        </p:spPr>
      </p:pic>
      <p:pic>
        <p:nvPicPr>
          <p:cNvPr id="8" name="Picture 4" descr="C:\Users\школа\Downloads\IMG-20200426-WA0006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8006" y="1459307"/>
            <a:ext cx="3410962" cy="4547949"/>
          </a:xfrm>
          <a:prstGeom prst="rect">
            <a:avLst/>
          </a:prstGeom>
          <a:noFill/>
        </p:spPr>
      </p:pic>
      <p:pic>
        <p:nvPicPr>
          <p:cNvPr id="9" name="Picture 5" descr="C:\Users\школа\Downloads\IMG-20200426-WA00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80315" y="1459831"/>
            <a:ext cx="3392117" cy="45228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4711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" y="5539188"/>
            <a:ext cx="1841606" cy="13166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" y="5723069"/>
            <a:ext cx="1663837" cy="1123611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Защита проектов на научно-практической конференции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9" name="Picture 4" descr="C:\Users\школа\Downloads\IMG-20200426-WA0013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8757" y="1588169"/>
            <a:ext cx="3814606" cy="4267188"/>
          </a:xfrm>
          <a:prstGeom prst="rect">
            <a:avLst/>
          </a:prstGeom>
          <a:noFill/>
        </p:spPr>
      </p:pic>
      <p:pic>
        <p:nvPicPr>
          <p:cNvPr id="10" name="Picture 2" descr="C:\Users\школа\Downloads\IMG-20200426-WA0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8346" y="2201123"/>
            <a:ext cx="4032448" cy="3411760"/>
          </a:xfrm>
          <a:prstGeom prst="rect">
            <a:avLst/>
          </a:prstGeom>
          <a:noFill/>
        </p:spPr>
      </p:pic>
      <p:pic>
        <p:nvPicPr>
          <p:cNvPr id="11" name="Picture 3" descr="C:\Users\школа\Downloads\IMG-20200426-WA00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35048" y="1588168"/>
            <a:ext cx="3632364" cy="41869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4711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" y="5539188"/>
            <a:ext cx="1841606" cy="13166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" y="5723069"/>
            <a:ext cx="1663837" cy="1123611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4822371" cy="284253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В 2023-2024 учебном году в </a:t>
            </a:r>
            <a:br>
              <a:rPr lang="ru-RU" sz="2000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классе </a:t>
            </a:r>
            <a:r>
              <a:rPr lang="ru-RU" sz="2000" b="1" dirty="0" err="1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естественно-научного</a:t>
            </a:r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 профиля обучается 62 ученика.</a:t>
            </a:r>
            <a:br>
              <a:rPr lang="ru-RU" sz="2000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Обучающиеся овладели теоретическими знаниями и практическими навыками по медицине.</a:t>
            </a:r>
            <a:r>
              <a:rPr lang="ru-RU" dirty="0" smtClean="0">
                <a:solidFill>
                  <a:srgbClr val="0066FF"/>
                </a:solidFill>
                <a:latin typeface="Arial Black" pitchFamily="34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66FF"/>
                </a:solidFill>
                <a:latin typeface="Arial Black" pitchFamily="34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7" name="Picture 2" descr="C:\Users\Администратор\Desktop\DSC_0055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923" y="2766260"/>
            <a:ext cx="5207924" cy="329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Администратор\Desktop\DSC_01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73"/>
          <a:stretch>
            <a:fillRect/>
          </a:stretch>
        </p:blipFill>
        <p:spPr bwMode="auto">
          <a:xfrm>
            <a:off x="5614737" y="0"/>
            <a:ext cx="6577263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Администратор\Desktop\DSC_011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2097" y="3288632"/>
            <a:ext cx="6579903" cy="356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6437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" y="5539188"/>
            <a:ext cx="1841606" cy="13166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" y="5723069"/>
            <a:ext cx="1663837" cy="1123611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1026694"/>
            <a:ext cx="10515600" cy="66399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Участие обучающихся в профильных олимпиадах, проектной и исследовательской деятельности по профильным предметам Всероссийского уровня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838200" y="1491917"/>
          <a:ext cx="10515600" cy="5362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3716"/>
                <a:gridCol w="2949455"/>
                <a:gridCol w="2706189"/>
                <a:gridCol w="2103120"/>
                <a:gridCol w="2103120"/>
              </a:tblGrid>
              <a:tr h="8963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 п/п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ФИО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Профиль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Наименование олимпиады, конкурса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Результат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96306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Скотарева</a:t>
                      </a: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Анна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биология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Конкурс «Большая перемена»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победитель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9630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Скотарева</a:t>
                      </a: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Анна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экология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Всероссийская олимпиада школьников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призер 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108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Багаутдинов Тимур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химия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Сеченевская</a:t>
                      </a: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олимпиада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призёр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108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Скотарева Анна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химия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Сеченевская</a:t>
                      </a: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олимпиада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призёр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108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</a:t>
                      </a: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Багаутдинов Тимур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химия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Сеченевская</a:t>
                      </a: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олимпиада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призёр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108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7.</a:t>
                      </a: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Скотарева Анна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химия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Турнир Ломоносова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победитель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26437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" y="5539188"/>
            <a:ext cx="1841606" cy="13166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" y="5723069"/>
            <a:ext cx="1663837" cy="1123611"/>
          </a:xfrm>
          <a:prstGeom prst="rect">
            <a:avLst/>
          </a:prstGeom>
        </p:spPr>
      </p:pic>
      <p:pic>
        <p:nvPicPr>
          <p:cNvPr id="5" name="Picture 2" descr="C:\Users\PC35D\Desktop\ПО КОНФЕРЕНЦИИ\диплом призера обложк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7770" y="534467"/>
            <a:ext cx="3767100" cy="497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PC35D\Downloads\IMG-20220427-WA00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8522" y="621591"/>
            <a:ext cx="3378408" cy="488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6437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" y="5539188"/>
            <a:ext cx="1841606" cy="13166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" y="5723069"/>
            <a:ext cx="1663837" cy="1123611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17095" y="561474"/>
            <a:ext cx="11293642" cy="1129214"/>
          </a:xfrm>
        </p:spPr>
        <p:txBody>
          <a:bodyPr>
            <a:noAutofit/>
          </a:bodyPr>
          <a:lstStyle/>
          <a:p>
            <a:pPr lvl="0"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Участие в спортивном мероприятии «Веселые старты», в рамках интеллектуально-спортивного фестиваля «Мы  - будущее медицины  Республики Башкортостан» среди учащихся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предуниверсария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медицинских классов Республики Башкортостан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pic>
        <p:nvPicPr>
          <p:cNvPr id="7" name="Picture 2" descr="C:\Users\PC35D\Desktop\ПО КОНФЕРЕНЦИИ\диплом 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14274" y="2114383"/>
            <a:ext cx="401052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6437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" y="3957197"/>
            <a:ext cx="4054381" cy="289862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7" y="4212027"/>
            <a:ext cx="3885449" cy="262389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421117" y="5089219"/>
            <a:ext cx="2032112" cy="150965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45315" y="5315171"/>
            <a:ext cx="1763793" cy="1280940"/>
          </a:xfrm>
          <a:prstGeom prst="rect">
            <a:avLst/>
          </a:prstGeom>
        </p:spPr>
      </p:pic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331926" y="2598821"/>
            <a:ext cx="11520947" cy="830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180" tIns="45582" rIns="91180" bIns="45582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>
              <a:spcAft>
                <a:spcPts val="0"/>
              </a:spcAft>
            </a:pPr>
            <a:r>
              <a:rPr lang="ru-RU" sz="48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="" xmlns:p14="http://schemas.microsoft.com/office/powerpoint/2010/main" val="185038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" y="5539188"/>
            <a:ext cx="1841606" cy="13166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" y="5723069"/>
            <a:ext cx="1663837" cy="1123611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9788" y="481263"/>
            <a:ext cx="5871563" cy="137962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Более 60 лет Центр образования </a:t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тесно сотрудничает с </a:t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Башкирским государственным медицинским университетом.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480" t="1919" r="12327" b="5372"/>
          <a:stretch/>
        </p:blipFill>
        <p:spPr bwMode="auto">
          <a:xfrm>
            <a:off x="6790841" y="0"/>
            <a:ext cx="4359215" cy="3692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418" t="24212" r="26312" b="26010"/>
          <a:stretch/>
        </p:blipFill>
        <p:spPr bwMode="auto">
          <a:xfrm rot="5400000">
            <a:off x="7545471" y="3159009"/>
            <a:ext cx="3056021" cy="434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Содержимое 4" descr="влаопиршгкп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796715" y="1757380"/>
            <a:ext cx="3705727" cy="4557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4711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" y="5539188"/>
            <a:ext cx="1841606" cy="13166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" y="5723069"/>
            <a:ext cx="1663837" cy="1123611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272717"/>
            <a:ext cx="10515600" cy="141797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ИНДИВИДУАЛЬНЫЙ УЧЕБНЫЙ ПЛАН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10 классов на 2023 – 2024 учебный год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МАОУ «Центр образования № 35» ГО город Уфа РБ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Естественно-научный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профиль (медицинский класс)</a:t>
            </a:r>
            <a:endParaRPr lang="ru-RU" sz="20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641685" y="1732552"/>
          <a:ext cx="11020926" cy="5047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3049"/>
                <a:gridCol w="2152484"/>
                <a:gridCol w="933798"/>
                <a:gridCol w="2136656"/>
                <a:gridCol w="1851768"/>
                <a:gridCol w="1113171"/>
              </a:tblGrid>
              <a:tr h="27444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4555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Предметная область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251" marR="63251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4555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Учебный предмет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251" marR="63251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4555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251" marR="63251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4555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часов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251" marR="6325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4555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251" marR="63251" marT="0" marB="0"/>
                </a:tc>
              </a:tr>
              <a:tr h="8091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4555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класс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4555" algn="l"/>
                        </a:tabLs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2023-2024 </a:t>
                      </a: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</a:t>
                      </a: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г</a:t>
                      </a: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4555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класс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424555" algn="l"/>
                        </a:tabLst>
                        <a:defRPr/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2024-2025 </a:t>
                      </a:r>
                      <a:r>
                        <a:rPr lang="ru-RU" sz="16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</a:t>
                      </a: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г</a:t>
                      </a:r>
                      <a:endParaRPr lang="ru-RU" sz="1600" b="1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4555" algn="l"/>
                        </a:tabLst>
                      </a:pPr>
                      <a:endParaRPr lang="ru-RU" sz="16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251" marR="6325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9730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4555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Основная часть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251" marR="6325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444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4555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Русский язык и литература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4555" algn="l"/>
                        </a:tabLs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Русский </a:t>
                      </a: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язык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  <a:tab pos="3424555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4555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4555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4555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251" marR="63251" marT="0" marB="0"/>
                </a:tc>
              </a:tr>
              <a:tr h="2744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4555" algn="l"/>
                        </a:tabLs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Литература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4555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4555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4555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4555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251" marR="63251" marT="0" marB="0"/>
                </a:tc>
              </a:tr>
              <a:tr h="2744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4555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Родной язык и литература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4555" algn="l"/>
                        </a:tabLs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Родной </a:t>
                      </a: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язык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4555" algn="l"/>
                        </a:tabLs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16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4555" algn="l"/>
                        </a:tabLs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4555" algn="l"/>
                        </a:tabLs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4555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251" marR="63251" marT="0" marB="0"/>
                </a:tc>
              </a:tr>
              <a:tr h="2744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4555" algn="l"/>
                        </a:tabLs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Иностранные языки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4555" algn="l"/>
                        </a:tabLs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Иностранный </a:t>
                      </a: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язык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4555" algn="l"/>
                        </a:tabLs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16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4555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4555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4555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251" marR="63251" marT="0" marB="0"/>
                </a:tc>
              </a:tr>
              <a:tr h="809191">
                <a:tc rowSpan="2">
                  <a:txBody>
                    <a:bodyPr/>
                    <a:lstStyle/>
                    <a:p>
                      <a:pPr marL="0" marR="0" indent="0" algn="ctr" defTabSz="121917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424555" algn="l"/>
                        </a:tabLst>
                        <a:defRPr/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4555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4555" algn="l"/>
                        </a:tabLs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Алгебра и начала математического анализа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4555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4555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4555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4555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251" marR="63251" marT="0" marB="0"/>
                </a:tc>
              </a:tr>
              <a:tr h="809191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4555" algn="l"/>
                        </a:tabLst>
                      </a:pP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4555" algn="l"/>
                        </a:tabLs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Геометрия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4555" algn="l"/>
                        </a:tabLs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Вероятность</a:t>
                      </a:r>
                      <a:r>
                        <a:rPr lang="ru-RU" sz="1600" b="1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статистика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4555" algn="l"/>
                        </a:tabLs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4555" algn="l"/>
                        </a:tabLs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4555" algn="l"/>
                        </a:tabLs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4555" algn="l"/>
                        </a:tabLs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4555" algn="l"/>
                        </a:tabLs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4555" algn="l"/>
                        </a:tabLs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4555" algn="l"/>
                        </a:tabLs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4555" algn="l"/>
                        </a:tabLs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251" marR="63251" marT="0" marB="0"/>
                </a:tc>
              </a:tr>
              <a:tr h="274442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4555" algn="l"/>
                        </a:tabLs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Естественно-научные</a:t>
                      </a:r>
                      <a:r>
                        <a:rPr lang="ru-RU" sz="16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предметы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4555" algn="l"/>
                        </a:tabLs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Химия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4555" algn="l"/>
                        </a:tabLs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16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4555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4555" algn="l"/>
                        </a:tabLs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4555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251" marR="63251" marT="0" marB="0"/>
                </a:tc>
              </a:tr>
              <a:tr h="2744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4555" algn="l"/>
                        </a:tabLs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Биология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4555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4555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4555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4555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251" marR="63251" marT="0" marB="0"/>
                </a:tc>
              </a:tr>
              <a:tr h="2744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4555" algn="l"/>
                        </a:tabLs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Физика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4555" algn="l"/>
                        </a:tabLs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4555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4555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4555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251" marR="6325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4711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" y="5539188"/>
            <a:ext cx="1841606" cy="13166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" y="5723069"/>
            <a:ext cx="1663837" cy="1123611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208547"/>
            <a:ext cx="10515600" cy="129941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ИНДИВИДУАЛЬНЫЙ  УЧЕБНЫЙ ПЛАН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          10 классов на 2023 – 2024 учебный год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           МАОУ «Центр образования № 35» ГО город Уфа РБ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Естественно-научный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профиль (медицинский класс)</a:t>
            </a:r>
            <a:endParaRPr lang="ru-RU" sz="22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561474" y="1652334"/>
          <a:ext cx="11309684" cy="5092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4947"/>
                <a:gridCol w="2730930"/>
                <a:gridCol w="1538624"/>
                <a:gridCol w="1760694"/>
                <a:gridCol w="1871729"/>
                <a:gridCol w="1522760"/>
              </a:tblGrid>
              <a:tr h="5805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Предметная область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Учебный предмет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Уровень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часов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Всего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05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10 класс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2023-2024 </a:t>
                      </a:r>
                      <a:r>
                        <a:rPr lang="ru-RU" sz="16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уч.год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 класс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2024-2025 </a:t>
                      </a:r>
                      <a:r>
                        <a:rPr lang="ru-RU" sz="16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уч.год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7188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Общественно-научные предметы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История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71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Обществознание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71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География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718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Физическая культура и основы безопасности жизнедеятельности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Физическая культура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542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Основы безопасности жизнедеятельности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91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Индивидуальный проект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718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Итого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34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34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68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718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ИТОГО недельная нагрузка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34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34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68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718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учебных недель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34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34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68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718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Всего часов в год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1156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1156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2312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4711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" y="5539188"/>
            <a:ext cx="1841606" cy="13166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" y="5723069"/>
            <a:ext cx="1663837" cy="1123611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428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Участие медицинских классов </a:t>
            </a:r>
            <a:b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образовательной сессии «</a:t>
            </a:r>
            <a:r>
              <a:rPr lang="ru-RU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Инвестиум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7" name="Picture 2" descr="C:\Users\PC35D\Desktop\фототехнопарк\IMG-20221026-WA0017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585" y="1652337"/>
            <a:ext cx="4714003" cy="429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PC35D\Desktop\фототехнопарк\IMG-20221118-WA00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9529" y="1271251"/>
            <a:ext cx="5160976" cy="290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PC35D\Desktop\фототехнопарк\IMG-20221025-WA002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7550" y="4182143"/>
            <a:ext cx="5257123" cy="267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4711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" y="5539188"/>
            <a:ext cx="1841606" cy="13166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" y="5723069"/>
            <a:ext cx="1663837" cy="1123611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1058778" y="365125"/>
            <a:ext cx="9456821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Практикум-интенсив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по общей биологии и генетике в рамках «Фестиваля естествознания» 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БГПУ им.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Акмуллы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8" name="Picture 4" descr="C:\Users\PC35D\Desktop\фототехнопарк\IMG-20221125-WA00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94031" y="1437120"/>
            <a:ext cx="3704411" cy="491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PC35D\Downloads\IMG-20221104-WA00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583" y="1812759"/>
            <a:ext cx="6778199" cy="381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4711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" y="5539188"/>
            <a:ext cx="1841606" cy="13166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" y="5723069"/>
            <a:ext cx="1663837" cy="1123611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Заголовок 1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Практикум-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интенсив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«Занимательная химия» 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рамках «Фестиваля естествознания»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БГПУ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им.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Акмуллы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C:\Users\PC35D\Desktop\фототехнопарк\IMG-20221104-WA00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9788" y="2005264"/>
            <a:ext cx="5897896" cy="405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PC35D\Desktop\фототехнопарк\IMG-20221125-WA001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63326" y="1957137"/>
            <a:ext cx="3513221" cy="423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4711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" y="5539188"/>
            <a:ext cx="1841606" cy="13166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" y="5723069"/>
            <a:ext cx="1663837" cy="1123611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16392" y="882316"/>
            <a:ext cx="7919050" cy="202130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естественнонаучного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предпрофильного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профильного обучения медицинской направленности для формирования у обучающихся мотивации к выбору профессиональной деятельности, оказание помощи обучающимся в профессиональном самоопределении, становлении, социальной и психологической адаптации.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8" name="Picture 2" descr="C:\Users\школа\Downloads\IMG-20200425-WA01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677978" cy="3327878"/>
          </a:xfrm>
          <a:prstGeom prst="rect">
            <a:avLst/>
          </a:prstGeom>
          <a:noFill/>
        </p:spPr>
      </p:pic>
      <p:pic>
        <p:nvPicPr>
          <p:cNvPr id="9" name="Picture 2" descr="C:\Users\Администратор\Desktop\DSC_006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2126" y="3257063"/>
            <a:ext cx="5228405" cy="331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Администратор\Desktop\DSC_008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78315" y="3238504"/>
            <a:ext cx="4684295" cy="331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4711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" y="5539188"/>
            <a:ext cx="1841606" cy="13166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" y="5723069"/>
            <a:ext cx="1663837" cy="1123611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sz="half" idx="4294967295"/>
          </p:nvPr>
        </p:nvSpPr>
        <p:spPr>
          <a:xfrm>
            <a:off x="500331" y="481262"/>
            <a:ext cx="5788174" cy="348113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Медицинские классы - это: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2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1) изучение профилирующих предметов – химии и биологии;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2) проектная деятельность с ведущими учеными и преподавателями БГМУ;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3) развитие навыков самостоятельной работы;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4) адаптация к обучению в ВУЗе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8" name="Picture 10" descr="D:\ГЛАВНАЯ\ВСЕ ФОТОГРАФИИ\Фото медецина-Зиля\DSC_0043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0380" y="192505"/>
            <a:ext cx="5710989" cy="331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3" descr="тфывмоцлт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04547" y="3657600"/>
            <a:ext cx="5582652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C:\Users\PC35D\Downloads\IMG-20240315-WA0141 (1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7516" y="3866147"/>
            <a:ext cx="5548422" cy="29918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4711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367</Words>
  <Application>Microsoft Office PowerPoint</Application>
  <PresentationFormat>Произвольный</PresentationFormat>
  <Paragraphs>197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Более 60 лет Центр образования  тесно сотрудничает с  Башкирским государственным медицинским университетом. </vt:lpstr>
      <vt:lpstr>             ИНДИВИДУАЛЬНЫЙ УЧЕБНЫЙ ПЛАН                       10 классов на 2023 – 2024 учебный год                        МАОУ «Центр образования № 35» ГО город Уфа РБ                               Естественно-научный профиль (медицинский класс)</vt:lpstr>
      <vt:lpstr>       ИНДИВИДУАЛЬНЫЙ  УЧЕБНЫЙ ПЛАН                       10 классов на 2023 – 2024 учебный год                        МАОУ «Центр образования № 35» ГО город Уфа РБ                               Естественно-научный профиль (медицинский класс)</vt:lpstr>
      <vt:lpstr>Участие медицинских классов  в образовательной сессии «Инвестиум»</vt:lpstr>
      <vt:lpstr>Практикум-интенсив  по общей биологии и генетике в рамках «Фестиваля естествознания»  БГПУ им. Акмуллы</vt:lpstr>
      <vt:lpstr>Практикум-интенсив «Занимательная химия»  в рамках «Фестиваля естествознания»  БГПУ им. Акмуллы</vt:lpstr>
      <vt:lpstr>Цель проекта:  Развитие естественнонаучного предпрофильного и профильного обучения медицинской направленности для формирования у обучающихся мотивации к выбору профессиональной деятельности, оказание помощи обучающимся в профессиональном самоопределении, становлении, социальной и психологической адаптации.  </vt:lpstr>
      <vt:lpstr>Слайд 9</vt:lpstr>
      <vt:lpstr>Практические занятия в Башкирском государственном медицинском университете </vt:lpstr>
      <vt:lpstr>Практические занятия в симуляционном центре</vt:lpstr>
      <vt:lpstr>Защита проектов на научно-практической конференции</vt:lpstr>
      <vt:lpstr>В 2023-2024 учебном году в  классе естественно-научного профиля обучается 62 ученика. Обучающиеся овладели теоретическими знаниями и практическими навыками по медицине. </vt:lpstr>
      <vt:lpstr>Участие обучающихся в профильных олимпиадах, проектной и исследовательской деятельности по профильным предметам Всероссийского уровня  </vt:lpstr>
      <vt:lpstr>Слайд 15</vt:lpstr>
      <vt:lpstr>Участие в спортивном мероприятии «Веселые старты», в рамках интеллектуально-спортивного фестиваля «Мы  - будущее медицины  Республики Башкортостан» среди учащихся предуниверсария и медицинских классов Республики Башкортостан </vt:lpstr>
      <vt:lpstr>Слайд 17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jss913@yandex.ru</dc:creator>
  <cp:lastModifiedBy>PC35D</cp:lastModifiedBy>
  <cp:revision>25</cp:revision>
  <dcterms:created xsi:type="dcterms:W3CDTF">2024-03-25T08:04:24Z</dcterms:created>
  <dcterms:modified xsi:type="dcterms:W3CDTF">2024-03-29T04:00:55Z</dcterms:modified>
</cp:coreProperties>
</file>