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6" r:id="rId3"/>
    <p:sldId id="267" r:id="rId4"/>
    <p:sldId id="266" r:id="rId5"/>
    <p:sldId id="264" r:id="rId6"/>
    <p:sldId id="263" r:id="rId7"/>
    <p:sldId id="270" r:id="rId8"/>
    <p:sldId id="273" r:id="rId9"/>
    <p:sldId id="271" r:id="rId10"/>
    <p:sldId id="265" r:id="rId11"/>
    <p:sldId id="272" r:id="rId12"/>
    <p:sldId id="261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139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17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1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5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0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1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8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0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5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5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E8E5-794C-4672-910B-59DEEA62E46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5F6B-57C8-4879-8336-A0E942B99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2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3957197"/>
            <a:ext cx="4054381" cy="289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" y="4212027"/>
            <a:ext cx="3885449" cy="2623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1117" y="5089219"/>
            <a:ext cx="2032112" cy="1509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6073" y="5315171"/>
            <a:ext cx="1763793" cy="1280940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5755346" y="4066394"/>
            <a:ext cx="5725320" cy="2431229"/>
          </a:xfrm>
          <a:prstGeom prst="roundRect">
            <a:avLst/>
          </a:prstGeom>
          <a:blipFill dpi="0" rotWithShape="1">
            <a:blip r:embed="rId6">
              <a:alphaModFix amt="6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287"/>
            <a:ext cx="11994776" cy="1161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11" y="364090"/>
            <a:ext cx="739752" cy="46234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1091735"/>
            <a:ext cx="11873552" cy="1152146"/>
            <a:chOff x="0" y="1771532"/>
            <a:chExt cx="11764369" cy="115214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1771532"/>
              <a:ext cx="11764369" cy="1152146"/>
              <a:chOff x="0" y="1771532"/>
              <a:chExt cx="11764369" cy="1152146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771532"/>
                <a:ext cx="11764369" cy="115214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110" y="2044327"/>
                <a:ext cx="1224035" cy="507804"/>
              </a:xfrm>
              <a:prstGeom prst="rect">
                <a:avLst/>
              </a:prstGeom>
            </p:spPr>
          </p:pic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363" y="1977508"/>
              <a:ext cx="6602227" cy="740193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9413" y="150531"/>
            <a:ext cx="11520947" cy="61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lnSpc>
                <a:spcPct val="90000"/>
              </a:lnSpc>
              <a:defRPr/>
            </a:pPr>
            <a:endParaRPr lang="ru-RU" sz="1900" b="1" cap="all" dirty="0">
              <a:solidFill>
                <a:srgbClr val="4F81BD">
                  <a:lumMod val="50000"/>
                </a:srgbClr>
              </a:solidFill>
              <a:latin typeface="Arial" charset="0"/>
            </a:endParaRPr>
          </a:p>
          <a:p>
            <a:pPr algn="ctr" defTabSz="1218401" eaLnBrk="1" hangingPunct="1">
              <a:lnSpc>
                <a:spcPct val="90000"/>
              </a:lnSpc>
              <a:defRPr/>
            </a:pPr>
            <a:r>
              <a:rPr lang="ru-RU" sz="1900" b="1" cap="all" dirty="0">
                <a:solidFill>
                  <a:srgbClr val="4F81BD">
                    <a:lumMod val="50000"/>
                  </a:srgbClr>
                </a:solidFill>
                <a:latin typeface="Arial" charset="0"/>
              </a:rPr>
              <a:t>Министерство здравоохранения Республики Башкортостан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1925" y="2925979"/>
            <a:ext cx="11520947" cy="9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Поддержка молодых специалистов на начальном этапе трудоустройства в медицинской организации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6301229" y="4212027"/>
            <a:ext cx="4875968" cy="107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defRPr/>
            </a:pPr>
            <a:r>
              <a:rPr lang="ru-RU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Абдрахманова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Светлана Васильевна 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376534" y="5310579"/>
            <a:ext cx="4671572" cy="101538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8401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Председатель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профкома ГБУЗ РБ Городская клиническая больница №21 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г.Уфы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52" y="1297711"/>
            <a:ext cx="653772" cy="615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8" y="194107"/>
            <a:ext cx="861534" cy="7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16" y="2255447"/>
            <a:ext cx="2560638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54" y="2337758"/>
            <a:ext cx="5884238" cy="32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43774" y="269643"/>
            <a:ext cx="8596667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Билеты в Уфимский Аквапарк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6416" y="933023"/>
            <a:ext cx="6940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Экономим с профсоюзом!</a:t>
            </a:r>
          </a:p>
          <a:p>
            <a:pPr defTabSz="457200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Специально для членов профсоюза!</a:t>
            </a:r>
          </a:p>
          <a:p>
            <a:pPr defTabSz="457200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Мы договорились с Уфимским аквапарком о предоставлении беспрецедентных скидок на билеты в Аквапарк. </a:t>
            </a:r>
          </a:p>
        </p:txBody>
      </p:sp>
    </p:spTree>
    <p:extLst>
      <p:ext uri="{BB962C8B-B14F-4D97-AF65-F5344CB8AC3E}">
        <p14:creationId xmlns:p14="http://schemas.microsoft.com/office/powerpoint/2010/main" val="40015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58544" y="156699"/>
            <a:ext cx="8596667" cy="9792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  <a:t>Основные меры поддержки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itchFamily="18" charset="0"/>
              </a:rPr>
              <a:t>членов профсоюза: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8544" y="1135946"/>
            <a:ext cx="95324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Республиканская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программа поддержки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работников,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получивших травму на производстве («страхование» от несчастных случаев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);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поддержка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в трудных жизненных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ситуациях;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правовая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поддержка работников при профессиональных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рисках;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консультация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юристов (бесплатно) по правовым и социальным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вопросам;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поддержка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 вопросам пенсионного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обеспечения;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отдых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и оздоровление (в санаториях Республики и за ее  пределами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);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поддержка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мобилизованных работников и членов их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семей;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обучение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в рамках правовой грамотности медработников и профилактике рисков профессиональной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деятельности;</a:t>
            </a:r>
          </a:p>
          <a:p>
            <a:pPr marL="285750" indent="-285750" defTabSz="457200">
              <a:buFont typeface="Courier New" pitchFamily="49" charset="0"/>
              <a:buChar char="o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повышение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имиджа медицинского работника, профилактики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выгорания,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увеличения уровня оплаты труда и повышение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социальных гарантий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8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3957197"/>
            <a:ext cx="4054381" cy="289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" y="4212027"/>
            <a:ext cx="3885449" cy="2623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1117" y="5089219"/>
            <a:ext cx="2032112" cy="1509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45315" y="5315171"/>
            <a:ext cx="1763793" cy="1280940"/>
          </a:xfrm>
          <a:prstGeom prst="rect">
            <a:avLst/>
          </a:prstGeom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12872" y="405277"/>
            <a:ext cx="11520947" cy="48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Молодые специалисты!</a:t>
            </a:r>
          </a:p>
          <a:p>
            <a:pPr algn="just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Пусть правила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Гиппократа станут для  Вас прописной истиной: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Не помрачать чести своего сословия, помогать больному и страждущему человеку, свято хранить семейные тайны, не злоупотреблять доверием пациента, изучать врачебную науку, сообщать о новых открытиях, не применять тайных средств, справедливо относиться к товарищам, приглашать, когда нужно, опытных врачей для совета, не отказывать в советах другим, на первое место ставить интересы больного».   </a:t>
            </a:r>
            <a:endParaRPr lang="ru-RU" sz="28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03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3957197"/>
            <a:ext cx="4054381" cy="28986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" y="4212027"/>
            <a:ext cx="3885449" cy="26238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21117" y="5089219"/>
            <a:ext cx="2032112" cy="15096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45315" y="5315171"/>
            <a:ext cx="1763793" cy="1280940"/>
          </a:xfrm>
          <a:prstGeom prst="rect">
            <a:avLst/>
          </a:prstGeom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31926" y="2925980"/>
            <a:ext cx="11520947" cy="52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0" tIns="45582" rIns="91180" bIns="4558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742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7877" y="322729"/>
            <a:ext cx="10324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Положение о наставничестве в ГБУЗ РБ ГКБ №21 г. Уфа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 descr="6.РИ-II-УП-006 ПОЛОЖЕНИЕ О НАСТАВНИЧЕСТВЕ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631" y="993566"/>
            <a:ext cx="4018476" cy="563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2918" y="1006929"/>
            <a:ext cx="5672423" cy="517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>
              <a:lnSpc>
                <a:spcPct val="150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Цели наставничества: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подготовка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молодых специалистов  к самостоятельному выполнению должностных обязанностей, 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минимизация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периода их адаптации к замещаемой должности, 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помощь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в их профессиональном становлении, 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приобретении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Times New Roman"/>
              </a:rPr>
              <a:t>профессиональных знаний и навыков выполнения должностных обязанностей.</a:t>
            </a:r>
            <a:endParaRPr lang="ru-RU" sz="1600" dirty="0">
              <a:solidFill>
                <a:schemeClr val="accent5">
                  <a:lumMod val="75000"/>
                </a:schemeClr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06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71" y="1915237"/>
            <a:ext cx="2681056" cy="42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5" y="1906002"/>
            <a:ext cx="3228722" cy="436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Анкета при приеме на работу — Yandex Forms — Mozilla Firefox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6575" y="1892136"/>
            <a:ext cx="2933154" cy="414038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66490" y="236668"/>
            <a:ext cx="9882827" cy="911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Личное общение Председателя ППО с новым сотрудником.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Во время разговора, на основе выявленных интересов, ценностей и убеждений можно определить, какие «профсоюзные полезности» смогут заинтересовать сотрудника.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</a:rPr>
              <a:t>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6490" y="1152985"/>
            <a:ext cx="9627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Заполнение анкеты в бумажном или электронном виде в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Гуглформе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algn="just" defTabSz="457200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Благодаря анкете также можем работать с сотрудником по разным направлениям.</a:t>
            </a:r>
            <a:endParaRPr lang="ru-RU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05" y="1915237"/>
            <a:ext cx="3789303" cy="465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9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7" y="2152029"/>
            <a:ext cx="2939200" cy="2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44" y="4089977"/>
            <a:ext cx="2218323" cy="213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584" y="2172748"/>
            <a:ext cx="2290046" cy="377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83" y="2180532"/>
            <a:ext cx="2225437" cy="30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02" y="2180532"/>
            <a:ext cx="1828800" cy="315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13140" y="83272"/>
            <a:ext cx="8596667" cy="5779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Конкурс Алло, мы ищем таланты!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6222" y="674701"/>
            <a:ext cx="10491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Для профилактики эмоционального выгорания в декабре 2022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г. был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организован конкурс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«Алло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, мы ищем таланты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!» </a:t>
            </a:r>
          </a:p>
          <a:p>
            <a:pPr defTabSz="457200"/>
            <a:r>
              <a:rPr lang="ru-RU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	 Профсоюз поощряет активистов (награды с денежным поощрением или памятными подарками), участвует в подготовке характеристик на работников для представления их к наградам разного уровня.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275" y="4312949"/>
            <a:ext cx="2459497" cy="221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1662" y="105403"/>
            <a:ext cx="9812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Работу с молодыми специалистами проводит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Молодежный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совет. </a:t>
            </a:r>
          </a:p>
          <a:p>
            <a:pPr algn="just" defTabSz="457200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Участие молодежи в районных, городских мероприятиях, введение в профессию, решение проблем, возникающих на рабочем месте у молодого специалиста и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наставничество, использование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интеллектуального и творческого потенциала молодых специалистов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способствует укреплению и развитию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лучшей адаптации молодых специалистов в коллективе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  <a:p>
            <a:pPr algn="just" defTabSz="457200"/>
            <a:endParaRPr lang="ru-RU" sz="2400" b="1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2" y="2874910"/>
            <a:ext cx="4187679" cy="3282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66" y="2874910"/>
            <a:ext cx="5817942" cy="3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33856" y="268940"/>
            <a:ext cx="10274161" cy="1127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Участие сотрудников больницы, в том числе и молодых специалистов,  в различных спортивных районных, городских, республиканских, общероссийских мероприятиях способствует сплочению коллектива.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Picture 3" descr="C:\Users\s-kdl-sm\Downloads\WhatsApp Image 2022-10-06 at 09.50.24.jpe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4" y="1485147"/>
            <a:ext cx="4117541" cy="18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56" y="1492843"/>
            <a:ext cx="3865562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-kdl-sm\Desktop\69abd05f-cdd4-400f-ad8a-78a68f939fe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6" y="3295672"/>
            <a:ext cx="3675932" cy="28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Профком ГБУЗ РБ ГКБ 21 — Mozilla Firefox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3718" y="1492843"/>
            <a:ext cx="3107516" cy="2512609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88" y="3993694"/>
            <a:ext cx="3358431" cy="225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3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6" y="2325781"/>
            <a:ext cx="31877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40628" y="355002"/>
            <a:ext cx="10390356" cy="1534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В больнице ежегодно проводятся мероприятия, посвященные профессиональным праздникам, ко Дню защиты детей, 8 марта, ко Дню Пожилого человека. Молодые специалисты могут принять участие в их организации.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7" y="2325781"/>
            <a:ext cx="2964597" cy="155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omo-3\Desktop\картинки по ДТП\профсоюз\СВ\c044e63a817bdcad5032020bb3e8ab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62" y="3159272"/>
            <a:ext cx="3507412" cy="233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DuhnoL\Desktop\картинки по ДТП\корона грам\КЕР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26" y="2734572"/>
            <a:ext cx="4592175" cy="3444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42" y="3714678"/>
            <a:ext cx="3056102" cy="200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62974" y="736305"/>
            <a:ext cx="8596667" cy="956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Конкурсы, приуроченные ко дню Медицинского работника для сотрудников Точь-в-точь, Оживи картину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3036" y="1682066"/>
            <a:ext cx="54321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В нашей больнице работают творческие люди.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Проведенные 2 конкурса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«Точь-в-точь»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– фотографии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в образе героев из кадра советских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фильмов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и 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«Оживи картину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» это подтверждают.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8" y="3400776"/>
            <a:ext cx="2744991" cy="26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46" y="3400776"/>
            <a:ext cx="3611985" cy="270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4" y="1766003"/>
            <a:ext cx="3124140" cy="208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944" y="1766003"/>
            <a:ext cx="2379362" cy="335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36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" y="5539188"/>
            <a:ext cx="1841606" cy="1316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5723069"/>
            <a:ext cx="1663837" cy="112361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95021" y="191175"/>
            <a:ext cx="384048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ВКонтакте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34" y="7485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Социальные сети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https://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vk.com/gbuzrbgkb21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Страница профсоюза стала страницей жизни коллектива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4" y="1614169"/>
            <a:ext cx="3414712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0" y="2847105"/>
            <a:ext cx="3076933" cy="356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43" y="1643270"/>
            <a:ext cx="3861937" cy="464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80" y="191175"/>
            <a:ext cx="3846512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98" y="2828607"/>
            <a:ext cx="29622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3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405</Words>
  <Application>Microsoft Office PowerPoint</Application>
  <PresentationFormat>Произвольный</PresentationFormat>
  <Paragraphs>43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jss913@yandex.ru</dc:creator>
  <cp:lastModifiedBy>Гульнара Хаматова</cp:lastModifiedBy>
  <cp:revision>31</cp:revision>
  <dcterms:created xsi:type="dcterms:W3CDTF">2024-03-25T08:04:24Z</dcterms:created>
  <dcterms:modified xsi:type="dcterms:W3CDTF">2024-03-27T11:55:28Z</dcterms:modified>
</cp:coreProperties>
</file>