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4" r:id="rId3"/>
    <p:sldId id="271" r:id="rId4"/>
    <p:sldId id="272" r:id="rId5"/>
    <p:sldId id="265" r:id="rId6"/>
    <p:sldId id="273" r:id="rId7"/>
    <p:sldId id="263" r:id="rId8"/>
    <p:sldId id="267" r:id="rId9"/>
    <p:sldId id="266" r:id="rId10"/>
    <p:sldId id="274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5D85A9"/>
    <a:srgbClr val="D0E3F4"/>
    <a:srgbClr val="009746"/>
    <a:srgbClr val="E89418"/>
    <a:srgbClr val="120890"/>
    <a:srgbClr val="032995"/>
    <a:srgbClr val="28B4FF"/>
    <a:srgbClr val="9F3AFE"/>
    <a:srgbClr val="401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51" autoAdjust="0"/>
  </p:normalViewPr>
  <p:slideViewPr>
    <p:cSldViewPr snapToGrid="0">
      <p:cViewPr varScale="1">
        <p:scale>
          <a:sx n="84" d="100"/>
          <a:sy n="84" d="100"/>
        </p:scale>
        <p:origin x="876" y="114"/>
      </p:cViewPr>
      <p:guideLst>
        <p:guide orient="horz" pos="2160"/>
        <p:guide pos="38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827970838347125E-2"/>
          <c:y val="4.1680499979614066E-2"/>
          <c:w val="0.54853859162197083"/>
          <c:h val="0.76618228789330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личный интерес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400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BB-41E1-8F7C-0DC58D82C35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выбор профессии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6-48B4-BE2A-C50D58D542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высокие зарплаты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выбор профессии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16-48B4-BE2A-C50D58D542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рекомендации родителей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202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BB-41E1-8F7C-0DC58D82C35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выбор профессии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16-48B4-BE2A-C50D58D5420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престижность профессии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выбор профессии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09-4A0E-942B-E057D78B31A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хорошие возможности трудоустройства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462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BB-41E1-8F7C-0DC58D82C35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выбор профессии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09-4A0E-942B-E057D78B31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924992"/>
        <c:axId val="31926528"/>
      </c:barChart>
      <c:catAx>
        <c:axId val="3192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31926528"/>
        <c:crosses val="autoZero"/>
        <c:auto val="1"/>
        <c:lblAlgn val="ctr"/>
        <c:lblOffset val="100"/>
        <c:noMultiLvlLbl val="0"/>
      </c:catAx>
      <c:valAx>
        <c:axId val="31926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924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140096685810909"/>
          <c:y val="7.9211749962518375E-3"/>
          <c:w val="0.36859896117187424"/>
          <c:h val="0.99207877390360844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lnSpc>
          <a:spcPts val="600"/>
        </a:lnSpc>
        <a:defRPr sz="11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Прогноз трудоустройства</a:t>
            </a:r>
          </a:p>
        </c:rich>
      </c:tx>
      <c:layout>
        <c:manualLayout>
          <c:xMode val="edge"/>
          <c:yMode val="edge"/>
          <c:x val="0.23136442816894989"/>
          <c:y val="6.90482687343492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03899518974158"/>
          <c:y val="0.2076618222975225"/>
          <c:w val="0.55565092498461577"/>
          <c:h val="0.701415999111934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 трудоустройства</c:v>
                </c:pt>
              </c:strCache>
            </c:strRef>
          </c:tx>
          <c:dLbls>
            <c:dLbl>
              <c:idx val="1"/>
              <c:layout>
                <c:manualLayout>
                  <c:x val="6.0662398690332658E-2"/>
                  <c:y val="-9.218300813505429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5855695180676"/>
                      <c:h val="0.217441822349489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EBD-4429-B0AB-CABB51A08D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трудоустроятся в МО РБ</c:v>
                </c:pt>
                <c:pt idx="1">
                  <c:v>не определились</c:v>
                </c:pt>
                <c:pt idx="2">
                  <c:v>не планируют работать по специальности</c:v>
                </c:pt>
                <c:pt idx="3">
                  <c:v>планируют трудоустройство в др.регионе РФ</c:v>
                </c:pt>
                <c:pt idx="4">
                  <c:v>продолжат обучение в ВУЗЕ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726</c:v>
                </c:pt>
                <c:pt idx="1">
                  <c:v>46</c:v>
                </c:pt>
                <c:pt idx="2">
                  <c:v>55</c:v>
                </c:pt>
                <c:pt idx="3">
                  <c:v>195</c:v>
                </c:pt>
                <c:pt idx="4">
                  <c:v>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F-4C98-8B33-D12EC8717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304592028986481"/>
          <c:y val="2.0617096350477759E-2"/>
          <c:w val="0.38656815938574279"/>
          <c:h val="0.97368053277283195"/>
        </c:manualLayout>
      </c:layout>
      <c:overlay val="1"/>
      <c:txPr>
        <a:bodyPr/>
        <a:lstStyle/>
        <a:p>
          <a:pPr>
            <a:lnSpc>
              <a:spcPts val="1320"/>
            </a:lnSpc>
            <a:defRPr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0.61486</cdr:x>
      <cdr:y>0.21179</cdr:y>
    </cdr:from>
    <cdr:to>
      <cdr:x>0.99494</cdr:x>
      <cdr:y>0.83125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67187" y="571321"/>
          <a:ext cx="2266897" cy="16710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D76DD-3C11-454E-B8BC-A1ACFAB3FF26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4553-34DB-4A14-8BD9-4AAB8A0F8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3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2BC-21F9-45A1-A096-74BF363E946A}" type="datetime1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BD2-84BF-45F5-ABE3-BDDD70CA4B6A}" type="datetime1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6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D7FA-DCB9-42A6-B159-52BB5C23BA7B}" type="datetime1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7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666E-EC0B-4137-A1BF-6E8AA9AC396C}" type="datetime1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1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5952-2526-4812-9CE0-3D9954A47E0F}" type="datetime1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5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509D-5135-444B-9BA5-1C7F306F1832}" type="datetime1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0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56AE-FB46-46DB-BA4E-3F85B5DD2814}" type="datetime1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1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17DD-22E0-4F8F-98BE-C2B1037CDFC9}" type="datetime1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8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C331-B6C3-4B21-945B-3B8CFDF2C0F5}" type="datetime1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818-8560-4617-9B7B-CE394EEE35CF}" type="datetime1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5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0B86-360B-4DE6-AF56-7A14E625DBE3}" type="datetime1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5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25CBB-F065-4973-9C7D-C7FB0C9A2DFC}" type="datetime1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2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fif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6.jf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smkrb.ru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smkrb.r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.me/cpkrb/20344" TargetMode="External"/><Relationship Id="rId4" Type="http://schemas.openxmlformats.org/officeDocument/2006/relationships/hyperlink" Target="https://t.me/cpmrmzr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tsmkrb.r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2.png"/><Relationship Id="rId7" Type="http://schemas.openxmlformats.org/officeDocument/2006/relationships/image" Target="../media/image2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070" y="3957197"/>
            <a:ext cx="4057020" cy="2900803"/>
            <a:chOff x="6070" y="3957197"/>
            <a:chExt cx="4057020" cy="290080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9" y="3957197"/>
              <a:ext cx="4054381" cy="289862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" y="4234105"/>
              <a:ext cx="3885449" cy="2623895"/>
            </a:xfrm>
            <a:prstGeom prst="rect">
              <a:avLst/>
            </a:prstGeom>
          </p:spPr>
        </p:pic>
      </p:grpSp>
      <p:sp>
        <p:nvSpPr>
          <p:cNvPr id="33" name="Скругленный прямоугольник 32"/>
          <p:cNvSpPr/>
          <p:nvPr/>
        </p:nvSpPr>
        <p:spPr>
          <a:xfrm>
            <a:off x="5755346" y="4066394"/>
            <a:ext cx="5725320" cy="2431229"/>
          </a:xfrm>
          <a:prstGeom prst="roundRect">
            <a:avLst/>
          </a:prstGeom>
          <a:blipFill dpi="0" rotWithShape="1">
            <a:blip r:embed="rId4">
              <a:alphaModFix amt="6000"/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287"/>
            <a:ext cx="11994776" cy="116141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31926" y="2925980"/>
            <a:ext cx="11860075" cy="3934124"/>
            <a:chOff x="331926" y="2925980"/>
            <a:chExt cx="11860075" cy="393412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21117" y="5089219"/>
              <a:ext cx="2032112" cy="1509657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45315" y="5315171"/>
              <a:ext cx="1763793" cy="1280940"/>
            </a:xfrm>
            <a:prstGeom prst="rect">
              <a:avLst/>
            </a:prstGeom>
          </p:spPr>
        </p:pic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331926" y="2925980"/>
              <a:ext cx="11520947" cy="953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180" tIns="45582" rIns="91180" bIns="45582">
              <a:spAutoFit/>
            </a:bodyPr>
            <a:lstStyle>
              <a:lvl1pPr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ru-RU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Деятельность Центра привлечения медицинских кадров </a:t>
              </a:r>
            </a:p>
            <a:p>
              <a:pPr algn="ctr">
                <a:spcAft>
                  <a:spcPts val="0"/>
                </a:spcAft>
              </a:pPr>
              <a:r>
                <a:rPr lang="ru-RU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Республики Башкортостан</a:t>
              </a:r>
            </a:p>
          </p:txBody>
        </p:sp>
      </p:grp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301229" y="4212027"/>
            <a:ext cx="4875968" cy="107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Лашина </a:t>
            </a:r>
          </a:p>
          <a:p>
            <a:pPr algn="ctr" defTabSz="1218401"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Гузель Владимировна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6376534" y="5310579"/>
            <a:ext cx="4671572" cy="101538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</a:p>
          <a:p>
            <a:pPr algn="ctr" defTabSz="1218401"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повышения квалификации Республики Башкортостан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150531"/>
            <a:ext cx="11873552" cy="2093350"/>
            <a:chOff x="0" y="150531"/>
            <a:chExt cx="11873552" cy="209335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611" y="364090"/>
              <a:ext cx="739752" cy="462345"/>
            </a:xfrm>
            <a:prstGeom prst="rect">
              <a:avLst/>
            </a:prstGeom>
          </p:spPr>
        </p:pic>
        <p:grpSp>
          <p:nvGrpSpPr>
            <p:cNvPr id="12" name="Группа 11"/>
            <p:cNvGrpSpPr/>
            <p:nvPr/>
          </p:nvGrpSpPr>
          <p:grpSpPr>
            <a:xfrm>
              <a:off x="0" y="1091735"/>
              <a:ext cx="11873552" cy="1152146"/>
              <a:chOff x="0" y="1771532"/>
              <a:chExt cx="11764369" cy="1152146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0" y="1771532"/>
                <a:ext cx="11764369" cy="1152146"/>
                <a:chOff x="0" y="1771532"/>
                <a:chExt cx="11764369" cy="1152146"/>
              </a:xfrm>
            </p:grpSpPr>
            <p:pic>
              <p:nvPicPr>
                <p:cNvPr id="9" name="Рисунок 8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771532"/>
                  <a:ext cx="11764369" cy="1152146"/>
                </a:xfrm>
                <a:prstGeom prst="rect">
                  <a:avLst/>
                </a:prstGeom>
              </p:spPr>
            </p:pic>
            <p:pic>
              <p:nvPicPr>
                <p:cNvPr id="10" name="Рисунок 9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110" y="2044327"/>
                  <a:ext cx="1224035" cy="507804"/>
                </a:xfrm>
                <a:prstGeom prst="rect">
                  <a:avLst/>
                </a:prstGeom>
              </p:spPr>
            </p:pic>
          </p:grpSp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8363" y="1977508"/>
                <a:ext cx="6602227" cy="740193"/>
              </a:xfrm>
              <a:prstGeom prst="rect">
                <a:avLst/>
              </a:prstGeom>
            </p:spPr>
          </p:pic>
        </p:grp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239413" y="150531"/>
              <a:ext cx="11520947" cy="61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180" tIns="45582" rIns="91180" bIns="45582">
              <a:spAutoFit/>
            </a:bodyPr>
            <a:lstStyle>
              <a:lvl1pPr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defTabSz="1218401" eaLnBrk="1" hangingPunct="1">
                <a:lnSpc>
                  <a:spcPct val="90000"/>
                </a:lnSpc>
                <a:defRPr/>
              </a:pPr>
              <a:endParaRPr lang="ru-RU" sz="1900" b="1" cap="all" dirty="0">
                <a:solidFill>
                  <a:srgbClr val="4F81BD">
                    <a:lumMod val="50000"/>
                  </a:srgbClr>
                </a:solidFill>
                <a:latin typeface="Arial" charset="0"/>
              </a:endParaRPr>
            </a:p>
            <a:p>
              <a:pPr algn="ctr" defTabSz="1218401" eaLnBrk="1" hangingPunct="1">
                <a:lnSpc>
                  <a:spcPct val="90000"/>
                </a:lnSpc>
                <a:defRPr/>
              </a:pPr>
              <a:r>
                <a:rPr lang="ru-RU" sz="1900" b="1" cap="all" dirty="0">
                  <a:solidFill>
                    <a:srgbClr val="4F81BD">
                      <a:lumMod val="50000"/>
                    </a:srgbClr>
                  </a:solidFill>
                  <a:latin typeface="Arial" charset="0"/>
                </a:rPr>
                <a:t>Министерство здравоохранения Республики Башкортостан</a:t>
              </a: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752" y="1297711"/>
              <a:ext cx="653772" cy="61540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78" y="194107"/>
              <a:ext cx="861534" cy="798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91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73636" y="348507"/>
            <a:ext cx="10972800" cy="62480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5pPr>
            <a:lvl6pPr marL="544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6pPr>
            <a:lvl7pPr marL="1088667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7pPr>
            <a:lvl8pPr marL="1633001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8pPr>
            <a:lvl9pPr marL="2177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 НА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2024-2025 гг.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5758540"/>
            <a:ext cx="1841607" cy="1316630"/>
            <a:chOff x="8709" y="5539188"/>
            <a:chExt cx="1841607" cy="131663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" y="5539188"/>
              <a:ext cx="1841606" cy="131663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9" y="5723069"/>
              <a:ext cx="1663837" cy="112361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48377" y="1050676"/>
            <a:ext cx="11665296" cy="594007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marL="342866" lvl="0" indent="-342866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Содействие в профессиональном самоопределении школьников и абитуриентов в поступлении в медицинские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сузы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вуз Республики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</a:t>
            </a:r>
          </a:p>
          <a:p>
            <a:pPr marL="342866" lvl="0" indent="-342866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ЕИАС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подбора медицинских кадров государственных медицинских организаций Республики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</a:t>
            </a:r>
          </a:p>
          <a:p>
            <a:pPr marL="342866" lvl="0" indent="-342866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трудоустройстве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выпускников медицинских образовательных организаций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медицинские организации, подведомственные Министерству здравоохранения Республики Башкортостан</a:t>
            </a:r>
          </a:p>
          <a:p>
            <a:pPr marL="342866" lvl="0" indent="-342866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мероприятий по трудоустройству студентов выпускных курсов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сузов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вуза, соискателей сферы здравоохранения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</a:t>
            </a:r>
          </a:p>
          <a:p>
            <a:pPr marL="342866" indent="-342866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Укрепление взаимодействия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между медицинскими организациями, работодателями, и образовательными организациями в части подготовки,  трудоустройства медицинских кадров.</a:t>
            </a:r>
          </a:p>
          <a:p>
            <a:pPr marL="342866" lvl="0" indent="-342866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66" lvl="0" indent="-342866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10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70" y="132695"/>
            <a:ext cx="1010226" cy="95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3957197"/>
            <a:ext cx="4054381" cy="28986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21117" y="5089219"/>
            <a:ext cx="2032112" cy="15096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752551" y="349712"/>
            <a:ext cx="2716074" cy="757237"/>
          </a:xfrm>
          <a:prstGeom prst="roundRect">
            <a:avLst/>
          </a:prstGeom>
          <a:solidFill>
            <a:srgbClr val="E89418"/>
          </a:solidFill>
          <a:ln>
            <a:solidFill>
              <a:srgbClr val="E894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Наши контакты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2551" y="1322451"/>
            <a:ext cx="10583218" cy="757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Остались вопросы?</a:t>
            </a:r>
          </a:p>
          <a:p>
            <a:pPr algn="ctr"/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специалисты с радостью предоставят вам всю  необходимую информацию</a:t>
            </a:r>
            <a:endParaRPr lang="ru-RU" sz="21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2551" y="2575172"/>
            <a:ext cx="10583218" cy="19452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</a:rPr>
              <a:t>Центр привлечения медицинских кадров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Уфа, ул. проезд Лесной, д.3, корп.1, каб.№107</a:t>
            </a:r>
            <a:endParaRPr lang="ru-RU" sz="2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38973" y="4769937"/>
            <a:ext cx="3385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(347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246-60-51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centerpmk@mail.ru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21" y="4823885"/>
            <a:ext cx="349555" cy="346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95" y="5292871"/>
            <a:ext cx="462205" cy="4622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7" y="4523304"/>
            <a:ext cx="1717963" cy="17179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28" y="4520408"/>
            <a:ext cx="1686149" cy="1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78344" y="1188131"/>
            <a:ext cx="4905518" cy="5630882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27" y="6059367"/>
            <a:ext cx="1098419" cy="7852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" y="6144440"/>
            <a:ext cx="1056635" cy="713560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1647537" y="1717367"/>
            <a:ext cx="2057658" cy="4179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44" name="Прямоугольник 43"/>
          <p:cNvSpPr/>
          <p:nvPr/>
        </p:nvSpPr>
        <p:spPr>
          <a:xfrm>
            <a:off x="271464" y="1264665"/>
            <a:ext cx="4678483" cy="2814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grpSp>
        <p:nvGrpSpPr>
          <p:cNvPr id="45" name="Группа 44"/>
          <p:cNvGrpSpPr/>
          <p:nvPr/>
        </p:nvGrpSpPr>
        <p:grpSpPr>
          <a:xfrm>
            <a:off x="210430" y="1260033"/>
            <a:ext cx="4739517" cy="5141177"/>
            <a:chOff x="-52103" y="134954"/>
            <a:chExt cx="4740751" cy="5142516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2375184" y="391146"/>
              <a:ext cx="6350" cy="20126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2375184" y="1010462"/>
              <a:ext cx="3572" cy="34270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Прямоугольник 47"/>
            <p:cNvSpPr/>
            <p:nvPr/>
          </p:nvSpPr>
          <p:spPr>
            <a:xfrm>
              <a:off x="1990215" y="4929014"/>
              <a:ext cx="777081" cy="3484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029274" y="3137521"/>
              <a:ext cx="659374" cy="3549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-52103" y="3137521"/>
              <a:ext cx="784225" cy="3619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038634" y="1353171"/>
              <a:ext cx="728663" cy="41910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5" rIns="91390" bIns="45695" anchor="ctr"/>
            <a:lstStyle/>
            <a:p>
              <a:pPr algn="ctr" defTabSz="913830">
                <a:defRPr/>
              </a:pPr>
              <a:endParaRPr lang="ru-RU" sz="1799">
                <a:solidFill>
                  <a:prstClr val="white"/>
                </a:solidFill>
              </a:endParaRPr>
            </a:p>
          </p:txBody>
        </p:sp>
        <p:sp>
          <p:nvSpPr>
            <p:cNvPr id="52" name="Ромб 51"/>
            <p:cNvSpPr/>
            <p:nvPr/>
          </p:nvSpPr>
          <p:spPr>
            <a:xfrm>
              <a:off x="732122" y="1743696"/>
              <a:ext cx="3298825" cy="3214687"/>
            </a:xfrm>
            <a:prstGeom prst="diamond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4" tIns="45707" rIns="91414" bIns="45707" anchor="ctr"/>
            <a:lstStyle/>
            <a:p>
              <a:pPr algn="ctr" defTabSz="913830">
                <a:defRPr/>
              </a:pPr>
              <a:endParaRPr lang="ru-RU" sz="1799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2600209">
              <a:off x="1176622" y="4077321"/>
              <a:ext cx="1211262" cy="260350"/>
            </a:xfrm>
            <a:prstGeom prst="rect">
              <a:avLst/>
            </a:prstGeom>
            <a:noFill/>
          </p:spPr>
          <p:txBody>
            <a:bodyPr lIns="91414" tIns="45707" rIns="91414" bIns="45707">
              <a:spAutoFit/>
            </a:bodyPr>
            <a:lstStyle/>
            <a:p>
              <a:pPr defTabSz="913830">
                <a:defRPr/>
              </a:pPr>
              <a:r>
                <a:rPr lang="ru-RU" sz="1100" spc="-80" dirty="0">
                  <a:solidFill>
                    <a:srgbClr val="FF0000"/>
                  </a:solidFill>
                  <a:latin typeface="Verdana" pitchFamily="34" charset="0"/>
                </a:rPr>
                <a:t>абитуриент</a:t>
              </a:r>
            </a:p>
          </p:txBody>
        </p:sp>
        <p:sp>
          <p:nvSpPr>
            <p:cNvPr id="54" name="TextBox 91"/>
            <p:cNvSpPr txBox="1">
              <a:spLocks noChangeArrowheads="1"/>
            </p:cNvSpPr>
            <p:nvPr/>
          </p:nvSpPr>
          <p:spPr bwMode="auto">
            <a:xfrm>
              <a:off x="39177" y="134954"/>
              <a:ext cx="4649471" cy="30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4" tIns="45707" rIns="91414" bIns="45707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srgbClr val="10253F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МИНЗДРАВ РЕСПУБЛИКИ БАШКОРТОСТАН</a:t>
              </a:r>
            </a:p>
          </p:txBody>
        </p:sp>
        <p:sp>
          <p:nvSpPr>
            <p:cNvPr id="55" name="TextBox 92"/>
            <p:cNvSpPr txBox="1">
              <a:spLocks noChangeArrowheads="1"/>
            </p:cNvSpPr>
            <p:nvPr/>
          </p:nvSpPr>
          <p:spPr bwMode="auto">
            <a:xfrm>
              <a:off x="2159219" y="1429972"/>
              <a:ext cx="579437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4" tIns="45707" rIns="91414" bIns="45707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altLang="ru-RU" sz="1300" b="1" dirty="0">
                  <a:solidFill>
                    <a:srgbClr val="10253F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МО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18969934">
              <a:off x="2589141" y="3839344"/>
              <a:ext cx="1211263" cy="263525"/>
            </a:xfrm>
            <a:prstGeom prst="rect">
              <a:avLst/>
            </a:prstGeom>
            <a:noFill/>
          </p:spPr>
          <p:txBody>
            <a:bodyPr lIns="91414" tIns="45707" rIns="91414" bIns="45707">
              <a:spAutoFit/>
            </a:bodyPr>
            <a:lstStyle/>
            <a:p>
              <a:pPr defTabSz="913830">
                <a:defRPr/>
              </a:pPr>
              <a:r>
                <a:rPr lang="ru-RU" sz="1100" spc="-80" dirty="0">
                  <a:solidFill>
                    <a:srgbClr val="FF0000"/>
                  </a:solidFill>
                  <a:latin typeface="Verdana" pitchFamily="34" charset="0"/>
                </a:rPr>
                <a:t>абитуриент</a:t>
              </a:r>
            </a:p>
          </p:txBody>
        </p:sp>
        <p:cxnSp>
          <p:nvCxnSpPr>
            <p:cNvPr id="57" name="Прямая соединительная линия 56"/>
            <p:cNvCxnSpPr>
              <a:stCxn id="52" idx="1"/>
              <a:endCxn id="52" idx="3"/>
            </p:cNvCxnSpPr>
            <p:nvPr/>
          </p:nvCxnSpPr>
          <p:spPr>
            <a:xfrm>
              <a:off x="732122" y="3351833"/>
              <a:ext cx="3298825" cy="0"/>
            </a:xfrm>
            <a:prstGeom prst="line">
              <a:avLst/>
            </a:prstGeom>
            <a:ln w="19050">
              <a:solidFill>
                <a:srgbClr val="0096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906930" y="3096246"/>
              <a:ext cx="1047750" cy="260350"/>
            </a:xfrm>
            <a:prstGeom prst="rect">
              <a:avLst/>
            </a:prstGeom>
            <a:noFill/>
          </p:spPr>
          <p:txBody>
            <a:bodyPr lIns="91414" tIns="45707" rIns="91414" bIns="45707">
              <a:spAutoFit/>
            </a:bodyPr>
            <a:lstStyle/>
            <a:p>
              <a:pPr defTabSz="913830">
                <a:defRPr/>
              </a:pPr>
              <a:r>
                <a:rPr lang="ru-RU" sz="1100" spc="-80" dirty="0">
                  <a:solidFill>
                    <a:srgbClr val="FF0000"/>
                  </a:solidFill>
                  <a:latin typeface="Verdana" pitchFamily="34" charset="0"/>
                </a:rPr>
                <a:t>абитуриент</a:t>
              </a:r>
            </a:p>
          </p:txBody>
        </p:sp>
        <p:cxnSp>
          <p:nvCxnSpPr>
            <p:cNvPr id="59" name="Прямая со стрелкой 58"/>
            <p:cNvCxnSpPr>
              <a:stCxn id="53" idx="1"/>
            </p:cNvCxnSpPr>
            <p:nvPr/>
          </p:nvCxnSpPr>
          <p:spPr>
            <a:xfrm flipH="1" flipV="1">
              <a:off x="938456" y="3426446"/>
              <a:ext cx="403302" cy="3654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>
            <a:xfrm flipH="1" flipV="1">
              <a:off x="2023413" y="4437292"/>
              <a:ext cx="288674" cy="2805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flipV="1">
              <a:off x="2466162" y="4437292"/>
              <a:ext cx="300622" cy="2805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 flipV="1">
              <a:off x="3443572" y="3426446"/>
              <a:ext cx="333375" cy="3460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111"/>
            <p:cNvSpPr txBox="1">
              <a:spLocks noChangeArrowheads="1"/>
            </p:cNvSpPr>
            <p:nvPr/>
          </p:nvSpPr>
          <p:spPr bwMode="auto">
            <a:xfrm rot="2600209">
              <a:off x="2833972" y="2323133"/>
              <a:ext cx="131445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4" tIns="45707" rIns="91414" bIns="45707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100" b="1" dirty="0">
                  <a:solidFill>
                    <a:srgbClr val="00B05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СПЕЦИАЛИСТ</a:t>
              </a: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 flipH="1" flipV="1">
              <a:off x="2665697" y="1861171"/>
              <a:ext cx="1436687" cy="1390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>
              <a:off x="2815715" y="3251821"/>
              <a:ext cx="8350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 rot="18872099">
              <a:off x="599677" y="2230932"/>
              <a:ext cx="1317625" cy="261937"/>
            </a:xfrm>
            <a:prstGeom prst="rect">
              <a:avLst/>
            </a:prstGeom>
            <a:noFill/>
          </p:spPr>
          <p:txBody>
            <a:bodyPr lIns="91414" tIns="45707" rIns="91414" bIns="45707">
              <a:spAutoFit/>
            </a:bodyPr>
            <a:lstStyle/>
            <a:p>
              <a:pPr defTabSz="913830">
                <a:defRPr/>
              </a:pPr>
              <a:r>
                <a:rPr lang="ru-RU" sz="1100" b="1" spc="-80" dirty="0">
                  <a:solidFill>
                    <a:srgbClr val="00B050"/>
                  </a:solidFill>
                  <a:latin typeface="Verdana" pitchFamily="34" charset="0"/>
                </a:rPr>
                <a:t>СПЕЦИАЛИСТ</a:t>
              </a:r>
            </a:p>
          </p:txBody>
        </p:sp>
        <p:sp>
          <p:nvSpPr>
            <p:cNvPr id="67" name="TextBox 83"/>
            <p:cNvSpPr txBox="1">
              <a:spLocks noChangeArrowheads="1"/>
            </p:cNvSpPr>
            <p:nvPr/>
          </p:nvSpPr>
          <p:spPr bwMode="auto">
            <a:xfrm>
              <a:off x="1964417" y="4929014"/>
              <a:ext cx="828675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4" tIns="45707" rIns="91414" bIns="45707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300" b="1" dirty="0">
                  <a:solidFill>
                    <a:srgbClr val="10253F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школа</a:t>
              </a:r>
            </a:p>
          </p:txBody>
        </p:sp>
        <p:sp>
          <p:nvSpPr>
            <p:cNvPr id="68" name="TextBox 84"/>
            <p:cNvSpPr txBox="1">
              <a:spLocks noChangeArrowheads="1"/>
            </p:cNvSpPr>
            <p:nvPr/>
          </p:nvSpPr>
          <p:spPr bwMode="auto">
            <a:xfrm>
              <a:off x="39177" y="3193985"/>
              <a:ext cx="601663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4" tIns="45707" rIns="91414" bIns="45707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300" b="1" dirty="0">
                  <a:solidFill>
                    <a:srgbClr val="10253F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СУЗ</a:t>
              </a:r>
            </a:p>
          </p:txBody>
        </p:sp>
        <p:sp>
          <p:nvSpPr>
            <p:cNvPr id="69" name="TextBox 85"/>
            <p:cNvSpPr txBox="1">
              <a:spLocks noChangeArrowheads="1"/>
            </p:cNvSpPr>
            <p:nvPr/>
          </p:nvSpPr>
          <p:spPr bwMode="auto">
            <a:xfrm>
              <a:off x="4079622" y="3168582"/>
              <a:ext cx="6032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4" tIns="45707" rIns="91414" bIns="45707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300" b="1" dirty="0">
                  <a:solidFill>
                    <a:srgbClr val="10253F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ВУЗ</a:t>
              </a:r>
            </a:p>
          </p:txBody>
        </p:sp>
        <p:sp>
          <p:nvSpPr>
            <p:cNvPr id="70" name="TextBox 86"/>
            <p:cNvSpPr txBox="1">
              <a:spLocks noChangeArrowheads="1"/>
            </p:cNvSpPr>
            <p:nvPr/>
          </p:nvSpPr>
          <p:spPr bwMode="auto">
            <a:xfrm>
              <a:off x="1401291" y="603590"/>
              <a:ext cx="2042281" cy="430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4" tIns="45707" rIns="91414" bIns="45707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altLang="ru-RU" sz="1300" b="1" dirty="0">
                  <a:solidFill>
                    <a:srgbClr val="10253F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ЦПМК</a:t>
              </a:r>
            </a:p>
            <a:p>
              <a:pPr algn="ctr" eaLnBrk="1" hangingPunct="1"/>
              <a:r>
                <a:rPr lang="ru-RU" altLang="ru-RU" sz="900" b="1" dirty="0">
                  <a:solidFill>
                    <a:srgbClr val="10253F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база данных</a:t>
              </a: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5218679" y="1153117"/>
            <a:ext cx="6814247" cy="15507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5187079" y="1485290"/>
            <a:ext cx="678410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50" dirty="0">
                <a:solidFill>
                  <a:schemeClr val="tx2">
                    <a:lumMod val="50000"/>
                  </a:schemeClr>
                </a:solidFill>
              </a:rPr>
              <a:t>Создание </a:t>
            </a:r>
            <a:r>
              <a:rPr lang="ru-RU" sz="1450" b="1" dirty="0">
                <a:solidFill>
                  <a:schemeClr val="tx2">
                    <a:lumMod val="50000"/>
                  </a:schemeClr>
                </a:solidFill>
              </a:rPr>
              <a:t>системы содействия трудоустройству 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</a:rPr>
              <a:t>выпускников медицинских </a:t>
            </a:r>
            <a:r>
              <a:rPr lang="ru-RU" sz="1450" dirty="0" err="1" smtClean="0">
                <a:solidFill>
                  <a:schemeClr val="tx2">
                    <a:lumMod val="50000"/>
                  </a:schemeClr>
                </a:solidFill>
              </a:rPr>
              <a:t>сузов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</a:rPr>
              <a:t>вуза и </a:t>
            </a: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</a:rPr>
              <a:t>привлечения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</a:rPr>
              <a:t> квалифицированных медицинских работников в медицинские организации, подведомственные Минздраву 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</a:rPr>
              <a:t>Республики 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</a:rPr>
              <a:t>Башкортостан, 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</a:rPr>
              <a:t>способной </a:t>
            </a: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</a:rPr>
              <a:t>удовлетворить кадровую потребность </a:t>
            </a:r>
            <a:r>
              <a:rPr lang="ru-RU" sz="1450" b="1" dirty="0">
                <a:solidFill>
                  <a:schemeClr val="tx2">
                    <a:lumMod val="50000"/>
                  </a:schemeClr>
                </a:solidFill>
              </a:rPr>
              <a:t>отрасли здравоохранения 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</a:rPr>
              <a:t>региона</a:t>
            </a:r>
            <a:endParaRPr lang="ru-RU" sz="145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077641" y="2896924"/>
            <a:ext cx="3893541" cy="37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75" name="Прямоугольник 74"/>
          <p:cNvSpPr/>
          <p:nvPr/>
        </p:nvSpPr>
        <p:spPr>
          <a:xfrm>
            <a:off x="8097495" y="3644968"/>
            <a:ext cx="3873687" cy="259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31" indent="-228531">
              <a:lnSpc>
                <a:spcPts val="1300"/>
              </a:lnSpc>
              <a:buAutoNum type="arabicPeriod"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</a:rPr>
              <a:t>Содействие </a:t>
            </a:r>
            <a:r>
              <a:rPr lang="ru-RU" sz="1450" b="1" dirty="0">
                <a:solidFill>
                  <a:schemeClr val="tx2">
                    <a:lumMod val="50000"/>
                  </a:schemeClr>
                </a:solidFill>
              </a:rPr>
              <a:t>в профессиональном самоопределени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</a:rPr>
              <a:t>и школьников и абитуриентов в поступлении в медицинские сузы и вуз Республики Башкортостан</a:t>
            </a:r>
          </a:p>
          <a:p>
            <a:pPr marL="228531" indent="-228531">
              <a:lnSpc>
                <a:spcPts val="1300"/>
              </a:lnSpc>
            </a:pPr>
            <a:endParaRPr lang="ru-RU" sz="1450" dirty="0">
              <a:solidFill>
                <a:schemeClr val="tx2">
                  <a:lumMod val="50000"/>
                </a:schemeClr>
              </a:solidFill>
            </a:endParaRPr>
          </a:p>
          <a:p>
            <a:pPr marL="228531" indent="-228531">
              <a:lnSpc>
                <a:spcPts val="1300"/>
              </a:lnSpc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</a:rPr>
              <a:t>2. Создание </a:t>
            </a:r>
            <a:r>
              <a:rPr lang="ru-RU" sz="1450" b="1" dirty="0">
                <a:solidFill>
                  <a:schemeClr val="tx2">
                    <a:lumMod val="50000"/>
                  </a:schemeClr>
                </a:solidFill>
              </a:rPr>
              <a:t>единой информационно-аналитической системы 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</a:rPr>
              <a:t>для подбора медицинских кадров государственных медицинских организаций Республики Башкортостан</a:t>
            </a:r>
          </a:p>
          <a:p>
            <a:pPr marL="228531" indent="-228531">
              <a:lnSpc>
                <a:spcPts val="1300"/>
              </a:lnSpc>
            </a:pPr>
            <a:endParaRPr lang="ru-RU" sz="1450" dirty="0">
              <a:solidFill>
                <a:schemeClr val="tx2">
                  <a:lumMod val="50000"/>
                </a:schemeClr>
              </a:solidFill>
            </a:endParaRPr>
          </a:p>
          <a:p>
            <a:pPr marL="228531" indent="-228531">
              <a:lnSpc>
                <a:spcPts val="1300"/>
              </a:lnSpc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ru-RU" sz="1450" b="1" dirty="0">
                <a:solidFill>
                  <a:schemeClr val="tx2">
                    <a:lumMod val="50000"/>
                  </a:schemeClr>
                </a:solidFill>
              </a:rPr>
              <a:t>Содействие трудоустройству 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</a:rPr>
              <a:t>выпускников медицинских образовательных организаций Республики Башкортостан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5031" y="1053355"/>
            <a:ext cx="575914" cy="575914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5736054" y="1188044"/>
            <a:ext cx="720522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99" b="1" dirty="0">
                <a:solidFill>
                  <a:schemeClr val="tx2">
                    <a:lumMod val="50000"/>
                  </a:schemeClr>
                </a:solidFill>
              </a:rPr>
              <a:t>ЦЕЛЬ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647591" y="2914175"/>
            <a:ext cx="3309022" cy="63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99"/>
              </a:lnSpc>
            </a:pPr>
            <a:r>
              <a:rPr lang="ru-RU" sz="1799" b="1" dirty="0">
                <a:solidFill>
                  <a:schemeClr val="tx2">
                    <a:lumMod val="50000"/>
                  </a:schemeClr>
                </a:solidFill>
              </a:rPr>
              <a:t>ПРИОРИТЕТНЫЕ НАПРАВЛЕНИЯ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641" y="2914176"/>
            <a:ext cx="594992" cy="594992"/>
          </a:xfrm>
          <a:prstGeom prst="rect">
            <a:avLst/>
          </a:prstGeom>
        </p:spPr>
      </p:pic>
      <p:cxnSp>
        <p:nvCxnSpPr>
          <p:cNvPr id="80" name="Прямая со стрелкой 79"/>
          <p:cNvCxnSpPr/>
          <p:nvPr/>
        </p:nvCxnSpPr>
        <p:spPr>
          <a:xfrm flipV="1">
            <a:off x="994450" y="2985800"/>
            <a:ext cx="1306172" cy="1276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1334145" y="4377160"/>
            <a:ext cx="8348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443164" y="2163690"/>
            <a:ext cx="1986541" cy="2087246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 flipV="1">
            <a:off x="2878311" y="2163690"/>
            <a:ext cx="2065861" cy="2087246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V="1">
            <a:off x="2643433" y="2891557"/>
            <a:ext cx="13283" cy="3161288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Заголовок 1"/>
          <p:cNvSpPr txBox="1">
            <a:spLocks/>
          </p:cNvSpPr>
          <p:nvPr/>
        </p:nvSpPr>
        <p:spPr>
          <a:xfrm>
            <a:off x="1514614" y="279640"/>
            <a:ext cx="10441999" cy="7046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5pPr>
            <a:lvl6pPr marL="544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6pPr>
            <a:lvl7pPr marL="1088667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7pPr>
            <a:lvl8pPr marL="1633001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8pPr>
            <a:lvl9pPr marL="2177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ЦЕНТРА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КАДРОВ </a:t>
            </a:r>
          </a:p>
          <a:p>
            <a:pPr>
              <a:defRPr/>
            </a:pPr>
            <a:r>
              <a:rPr lang="ru-RU" sz="20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lang="ru-RU" sz="20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6934" y="2511312"/>
            <a:ext cx="2660330" cy="3661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2385" y="3945269"/>
            <a:ext cx="2154175" cy="2772105"/>
          </a:xfrm>
          <a:prstGeom prst="rect">
            <a:avLst/>
          </a:prstGeom>
        </p:spPr>
      </p:pic>
      <p:pic>
        <p:nvPicPr>
          <p:cNvPr id="1026" name="Picture 2" descr="https://tsmkrb.ru/img/TuskH6zhywU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9" y="144273"/>
            <a:ext cx="1054510" cy="9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Прямая со стрелкой 177"/>
          <p:cNvCxnSpPr/>
          <p:nvPr/>
        </p:nvCxnSpPr>
        <p:spPr>
          <a:xfrm flipH="1">
            <a:off x="3354446" y="2282026"/>
            <a:ext cx="1325168" cy="1193607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 flipH="1" flipV="1">
            <a:off x="1978874" y="4333114"/>
            <a:ext cx="8475" cy="981730"/>
          </a:xfrm>
          <a:prstGeom prst="straightConnector1">
            <a:avLst/>
          </a:prstGeom>
          <a:ln w="22225">
            <a:solidFill>
              <a:schemeClr val="accent3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9264465" y="962801"/>
            <a:ext cx="2665542" cy="5733881"/>
          </a:xfrm>
          <a:prstGeom prst="roundRect">
            <a:avLst/>
          </a:prstGeom>
          <a:noFill/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Испытательный срок (система наставничества)</a:t>
            </a:r>
          </a:p>
          <a:p>
            <a:pPr algn="ctr"/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меры 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социальной и материальной поддержки </a:t>
            </a:r>
          </a:p>
          <a:p>
            <a:pPr algn="ctr"/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меры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социальной 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материальной поддержки</a:t>
            </a:r>
          </a:p>
          <a:p>
            <a:pPr algn="ctr"/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Местные меры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социальной и материальной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27" y="6059367"/>
            <a:ext cx="1098419" cy="7852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" y="6144440"/>
            <a:ext cx="1056635" cy="713560"/>
          </a:xfrm>
          <a:prstGeom prst="rect">
            <a:avLst/>
          </a:prstGeom>
        </p:spPr>
      </p:pic>
      <p:cxnSp>
        <p:nvCxnSpPr>
          <p:cNvPr id="80" name="Прямая со стрелкой 79"/>
          <p:cNvCxnSpPr>
            <a:stCxn id="85" idx="3"/>
            <a:endCxn id="92" idx="1"/>
          </p:cNvCxnSpPr>
          <p:nvPr/>
        </p:nvCxnSpPr>
        <p:spPr>
          <a:xfrm flipV="1">
            <a:off x="8074152" y="1743489"/>
            <a:ext cx="1341554" cy="5928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1883218" y="7477547"/>
            <a:ext cx="8348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3511179" y="1743489"/>
            <a:ext cx="1227950" cy="7101"/>
          </a:xfrm>
          <a:prstGeom prst="straightConnector1">
            <a:avLst/>
          </a:prstGeom>
          <a:ln w="22225">
            <a:solidFill>
              <a:srgbClr val="C0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88" idx="0"/>
          </p:cNvCxnSpPr>
          <p:nvPr/>
        </p:nvCxnSpPr>
        <p:spPr>
          <a:xfrm flipH="1" flipV="1">
            <a:off x="1972659" y="1988332"/>
            <a:ext cx="2446" cy="1251066"/>
          </a:xfrm>
          <a:prstGeom prst="straightConnector1">
            <a:avLst/>
          </a:prstGeom>
          <a:ln w="22225">
            <a:solidFill>
              <a:srgbClr val="C0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>
            <a:off x="3413465" y="2073355"/>
            <a:ext cx="1288906" cy="1173375"/>
          </a:xfrm>
          <a:prstGeom prst="straightConnector1">
            <a:avLst/>
          </a:prstGeom>
          <a:ln w="22225">
            <a:solidFill>
              <a:srgbClr val="C0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Заголовок 1"/>
          <p:cNvSpPr txBox="1">
            <a:spLocks/>
          </p:cNvSpPr>
          <p:nvPr/>
        </p:nvSpPr>
        <p:spPr>
          <a:xfrm>
            <a:off x="1514614" y="279640"/>
            <a:ext cx="10441999" cy="7046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5pPr>
            <a:lvl6pPr marL="544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6pPr>
            <a:lvl7pPr marL="1088667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7pPr>
            <a:lvl8pPr marL="1633001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8pPr>
            <a:lvl9pPr marL="2177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КАДРОВ РЕСПУБЛИКИ БАШКОРТОСТАН.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РАБОТЫ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tsmkrb.ru/img/TuskH6zhywU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9" y="144273"/>
            <a:ext cx="1054510" cy="9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43165" y="1221978"/>
            <a:ext cx="3058988" cy="10430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>
                <a:solidFill>
                  <a:srgbClr val="120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МИНЗДРАВ </a:t>
            </a:r>
            <a:endParaRPr lang="ru-RU" altLang="ru-RU" sz="1600" b="1" dirty="0" smtClean="0">
              <a:solidFill>
                <a:srgbClr val="120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120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Башкортостан</a:t>
            </a:r>
            <a:endParaRPr lang="ru-RU" altLang="ru-RU" sz="1600" b="1" dirty="0">
              <a:solidFill>
                <a:srgbClr val="120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4536283" y="1221978"/>
            <a:ext cx="3537869" cy="10548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rgbClr val="120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Главные врачи (отдел кадров, зам. главного  врача, главная медсестра/брат)</a:t>
            </a:r>
            <a:endParaRPr lang="ru-RU" altLang="ru-RU" sz="1600" b="1" dirty="0">
              <a:solidFill>
                <a:srgbClr val="120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448056" y="3239398"/>
            <a:ext cx="3054097" cy="1112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rgbClr val="120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привлечения медицинских кадров</a:t>
            </a:r>
            <a:endParaRPr lang="ru-RU" altLang="ru-RU" sz="1600" b="1" dirty="0">
              <a:solidFill>
                <a:srgbClr val="120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4536283" y="3258586"/>
            <a:ext cx="3554819" cy="10745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rgbClr val="120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Ректор БГМУ /Директора мед. колледжей (зам</a:t>
            </a:r>
            <a:r>
              <a:rPr lang="ru-RU" altLang="ru-RU" sz="1600" b="1" dirty="0">
                <a:solidFill>
                  <a:srgbClr val="120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</a:t>
            </a:r>
            <a:r>
              <a:rPr lang="ru-RU" altLang="ru-RU" sz="1600" b="1" dirty="0" smtClean="0">
                <a:solidFill>
                  <a:srgbClr val="120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иректора, зав. ЦСТВ)</a:t>
            </a:r>
            <a:endParaRPr lang="ru-RU" altLang="ru-RU" sz="1600" b="1" dirty="0">
              <a:solidFill>
                <a:srgbClr val="120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4536283" y="5068782"/>
            <a:ext cx="3517972" cy="1074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rgbClr val="120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Директора школ (</a:t>
            </a:r>
            <a:r>
              <a:rPr lang="ru-RU" altLang="ru-RU" sz="1600" b="1" dirty="0" err="1" smtClean="0">
                <a:solidFill>
                  <a:srgbClr val="120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зам.директора</a:t>
            </a:r>
            <a:r>
              <a:rPr lang="ru-RU" altLang="ru-RU" sz="1600" b="1" dirty="0" smtClean="0">
                <a:solidFill>
                  <a:srgbClr val="120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1600" b="1" dirty="0">
              <a:solidFill>
                <a:srgbClr val="120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8992" y="4281471"/>
            <a:ext cx="3382933" cy="1735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9415706" y="1221978"/>
            <a:ext cx="2366846" cy="10430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rgbClr val="120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работы сотрудника</a:t>
            </a:r>
            <a:endParaRPr lang="ru-RU" altLang="ru-RU" sz="1600" b="1" dirty="0">
              <a:solidFill>
                <a:srgbClr val="120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Прямая со стрелкой 92"/>
          <p:cNvCxnSpPr/>
          <p:nvPr/>
        </p:nvCxnSpPr>
        <p:spPr>
          <a:xfrm flipH="1" flipV="1">
            <a:off x="3502152" y="4288701"/>
            <a:ext cx="996755" cy="1239546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89" idx="1"/>
            <a:endCxn id="88" idx="3"/>
          </p:cNvCxnSpPr>
          <p:nvPr/>
        </p:nvCxnSpPr>
        <p:spPr>
          <a:xfrm flipH="1">
            <a:off x="3502153" y="3795850"/>
            <a:ext cx="1034130" cy="0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stCxn id="89" idx="0"/>
            <a:endCxn id="85" idx="2"/>
          </p:cNvCxnSpPr>
          <p:nvPr/>
        </p:nvCxnSpPr>
        <p:spPr>
          <a:xfrm flipH="1" flipV="1">
            <a:off x="6305218" y="2276856"/>
            <a:ext cx="8475" cy="981730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3539528" y="1196167"/>
            <a:ext cx="959379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нужен?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887754" y="2485906"/>
            <a:ext cx="1063826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 на поиск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 rot="19080470">
            <a:off x="3342688" y="2308072"/>
            <a:ext cx="1063826" cy="470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 на поиск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 rot="19080470">
            <a:off x="3751393" y="2587407"/>
            <a:ext cx="1063826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8064566" y="1234440"/>
            <a:ext cx="1249119" cy="498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-устройство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 rot="3070083">
            <a:off x="3589059" y="4439517"/>
            <a:ext cx="1172911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</a:t>
            </a:r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ориентация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6346202" y="4452379"/>
            <a:ext cx="2150108" cy="490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ориентация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8" name="Прямая со стрелкой 147"/>
          <p:cNvCxnSpPr>
            <a:stCxn id="90" idx="0"/>
            <a:endCxn id="89" idx="2"/>
          </p:cNvCxnSpPr>
          <p:nvPr/>
        </p:nvCxnSpPr>
        <p:spPr>
          <a:xfrm flipV="1">
            <a:off x="6295269" y="4333114"/>
            <a:ext cx="18424" cy="735668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Соединительная линия уступом 1043"/>
          <p:cNvCxnSpPr/>
          <p:nvPr/>
        </p:nvCxnSpPr>
        <p:spPr>
          <a:xfrm rot="16200000" flipH="1">
            <a:off x="6319017" y="3907964"/>
            <a:ext cx="3351604" cy="118872"/>
          </a:xfrm>
          <a:prstGeom prst="bentConnector4">
            <a:avLst>
              <a:gd name="adj1" fmla="val 3245"/>
              <a:gd name="adj2" fmla="val 623077"/>
            </a:avLst>
          </a:prstGeom>
          <a:ln w="22225">
            <a:solidFill>
              <a:schemeClr val="accent6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Прямоугольник 162"/>
          <p:cNvSpPr/>
          <p:nvPr/>
        </p:nvSpPr>
        <p:spPr>
          <a:xfrm>
            <a:off x="3490492" y="3310089"/>
            <a:ext cx="1063826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занятости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6346202" y="2536703"/>
            <a:ext cx="2165764" cy="490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Встреча выпускников  с работодателем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6" name="Рисунок 10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44384" y="3371580"/>
            <a:ext cx="318803" cy="139742"/>
          </a:xfrm>
          <a:prstGeom prst="rect">
            <a:avLst/>
          </a:prstGeom>
        </p:spPr>
      </p:pic>
      <p:pic>
        <p:nvPicPr>
          <p:cNvPr id="167" name="Рисунок 1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38408" y="2536560"/>
            <a:ext cx="318803" cy="139742"/>
          </a:xfrm>
          <a:prstGeom prst="rect">
            <a:avLst/>
          </a:prstGeom>
        </p:spPr>
      </p:pic>
      <p:pic>
        <p:nvPicPr>
          <p:cNvPr id="168" name="Рисунок 1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62435" y="4469422"/>
            <a:ext cx="318803" cy="139742"/>
          </a:xfrm>
          <a:prstGeom prst="rect">
            <a:avLst/>
          </a:prstGeom>
        </p:spPr>
      </p:pic>
      <p:pic>
        <p:nvPicPr>
          <p:cNvPr id="169" name="Рисунок 1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32800" y="5528247"/>
            <a:ext cx="318803" cy="139742"/>
          </a:xfrm>
          <a:prstGeom prst="rect">
            <a:avLst/>
          </a:prstGeom>
        </p:spPr>
      </p:pic>
      <p:sp>
        <p:nvSpPr>
          <p:cNvPr id="1060" name="Скругленный прямоугольник 1059"/>
          <p:cNvSpPr/>
          <p:nvPr/>
        </p:nvSpPr>
        <p:spPr>
          <a:xfrm>
            <a:off x="433249" y="4539293"/>
            <a:ext cx="2568101" cy="2157389"/>
          </a:xfrm>
          <a:prstGeom prst="roundRect">
            <a:avLst/>
          </a:prstGeom>
          <a:solidFill>
            <a:schemeClr val="bg2"/>
          </a:solidFill>
          <a:ln w="222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ЕИАС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tsmkrb.ru/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агрегаторы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поиску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персонала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учебными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заведениями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встреч/конференций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рекламные материалы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социальных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сетях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абота в мессенджерах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77" name="Соединительная линия уступом 1076"/>
          <p:cNvCxnSpPr/>
          <p:nvPr/>
        </p:nvCxnSpPr>
        <p:spPr>
          <a:xfrm>
            <a:off x="3139280" y="4352302"/>
            <a:ext cx="6143236" cy="2190111"/>
          </a:xfrm>
          <a:prstGeom prst="bentConnector3">
            <a:avLst>
              <a:gd name="adj1" fmla="val -67"/>
            </a:avLst>
          </a:prstGeom>
          <a:ln w="22225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Прямоугольник 205"/>
          <p:cNvSpPr/>
          <p:nvPr/>
        </p:nvSpPr>
        <p:spPr>
          <a:xfrm>
            <a:off x="3502153" y="6140054"/>
            <a:ext cx="5682394" cy="498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молодого специалиста на протяжении 1 года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14614" y="279640"/>
            <a:ext cx="10441999" cy="7046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5pPr>
            <a:lvl6pPr marL="544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6pPr>
            <a:lvl7pPr marL="1088667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7pPr>
            <a:lvl8pPr marL="1633001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8pPr>
            <a:lvl9pPr marL="2177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ИНФОРМАЦИОННО-АНАЛИТИЧЕСКАЯ СИСТЕМА ДЛЯ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ПОДБОРА МЕДИЦИНСКИХ КАДРОВ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tsmkrb.ru/img/TuskH6zhywU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9" y="144273"/>
            <a:ext cx="1054510" cy="9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625876"/>
              </p:ext>
            </p:extLst>
          </p:nvPr>
        </p:nvGraphicFramePr>
        <p:xfrm>
          <a:off x="260073" y="1186956"/>
          <a:ext cx="11520907" cy="19569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32351">
                  <a:extLst>
                    <a:ext uri="{9D8B030D-6E8A-4147-A177-3AD203B41FA5}">
                      <a16:colId xmlns:a16="http://schemas.microsoft.com/office/drawing/2014/main" val="957304318"/>
                    </a:ext>
                  </a:extLst>
                </a:gridCol>
                <a:gridCol w="5552994">
                  <a:extLst>
                    <a:ext uri="{9D8B030D-6E8A-4147-A177-3AD203B41FA5}">
                      <a16:colId xmlns:a16="http://schemas.microsoft.com/office/drawing/2014/main" val="4257469747"/>
                    </a:ext>
                  </a:extLst>
                </a:gridCol>
                <a:gridCol w="2835562">
                  <a:extLst>
                    <a:ext uri="{9D8B030D-6E8A-4147-A177-3AD203B41FA5}">
                      <a16:colId xmlns:a16="http://schemas.microsoft.com/office/drawing/2014/main" val="1274695884"/>
                    </a:ext>
                  </a:extLst>
                </a:gridCol>
              </a:tblGrid>
              <a:tr h="391396">
                <a:tc rowSpan="2">
                  <a:txBody>
                    <a:bodyPr/>
                    <a:lstStyle/>
                    <a:p>
                      <a:pPr marL="0" marR="0" lvl="0" indent="0" algn="l" defTabSz="1088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Зарегистрировано</a:t>
                      </a:r>
                    </a:p>
                    <a:p>
                      <a:pPr marL="0" marR="0" lvl="0" indent="0" algn="l" defTabSz="1088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spc="-5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400" b="0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медицинские организаций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328782"/>
                  </a:ext>
                </a:extLst>
              </a:tr>
              <a:tr h="391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b="0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медицинских колледжей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 + </a:t>
                      </a:r>
                      <a:r>
                        <a:rPr lang="ru-RU" sz="1400" b="0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филиалов)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61175"/>
                  </a:ext>
                </a:extLst>
              </a:tr>
              <a:tr h="391396">
                <a:tc rowSpan="2">
                  <a:txBody>
                    <a:bodyPr/>
                    <a:lstStyle/>
                    <a:p>
                      <a:pPr marL="0" marR="0" lvl="0" indent="0" algn="l" defTabSz="1088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Размещено</a:t>
                      </a:r>
                    </a:p>
                    <a:p>
                      <a:pPr marL="0" marR="0" lvl="0" indent="0" algn="l" defTabSz="1088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-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анкет студентов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медицинских колледжей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7514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12756"/>
                  </a:ext>
                </a:extLst>
              </a:tr>
              <a:tr h="391396">
                <a:tc vMerge="1">
                  <a:txBody>
                    <a:bodyPr/>
                    <a:lstStyle/>
                    <a:p>
                      <a:pPr marL="0" marR="0" lvl="0" indent="0" algn="l" defTabSz="1088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-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вакансий медицинских работников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969274"/>
                  </a:ext>
                </a:extLst>
              </a:tr>
              <a:tr h="391396">
                <a:tc>
                  <a:txBody>
                    <a:bodyPr/>
                    <a:lstStyle/>
                    <a:p>
                      <a:pPr marL="0" marR="0" lvl="0" indent="0" algn="l" defTabSz="1088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Закрыто (трудоустроено)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вакансии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0312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154720" y="640589"/>
            <a:ext cx="1914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https://tsmkrb.ru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/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346175"/>
              </p:ext>
            </p:extLst>
          </p:nvPr>
        </p:nvGraphicFramePr>
        <p:xfrm>
          <a:off x="260072" y="3148187"/>
          <a:ext cx="11520907" cy="29782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23208">
                  <a:extLst>
                    <a:ext uri="{9D8B030D-6E8A-4147-A177-3AD203B41FA5}">
                      <a16:colId xmlns:a16="http://schemas.microsoft.com/office/drawing/2014/main" val="957304318"/>
                    </a:ext>
                  </a:extLst>
                </a:gridCol>
                <a:gridCol w="5562137">
                  <a:extLst>
                    <a:ext uri="{9D8B030D-6E8A-4147-A177-3AD203B41FA5}">
                      <a16:colId xmlns:a16="http://schemas.microsoft.com/office/drawing/2014/main" val="4257469747"/>
                    </a:ext>
                  </a:extLst>
                </a:gridCol>
                <a:gridCol w="2835562">
                  <a:extLst>
                    <a:ext uri="{9D8B030D-6E8A-4147-A177-3AD203B41FA5}">
                      <a16:colId xmlns:a16="http://schemas.microsoft.com/office/drawing/2014/main" val="1274695884"/>
                    </a:ext>
                  </a:extLst>
                </a:gridCol>
              </a:tblGrid>
              <a:tr h="372253">
                <a:tc>
                  <a:txBody>
                    <a:bodyPr/>
                    <a:lstStyle/>
                    <a:p>
                      <a:pPr marL="0" marR="0" lvl="0" indent="0" algn="l" defTabSz="1088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-5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Обзвон</a:t>
                      </a:r>
                      <a:r>
                        <a:rPr kumimoji="0" lang="ru-RU" sz="14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соискателей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телефонный звонок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 чел.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880965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1088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Очное консультирование соискателей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собеседование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чел.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005876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marL="0" marR="0" lvl="0" indent="0" algn="l" defTabSz="1088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трудоустроено в МО МЗ РБ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чел.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343892"/>
                  </a:ext>
                </a:extLst>
              </a:tr>
              <a:tr h="518160">
                <a:tc vMerge="1">
                  <a:txBody>
                    <a:bodyPr/>
                    <a:lstStyle/>
                    <a:p>
                      <a:pPr marL="0" marR="0" lvl="0" indent="0" algn="l" defTabSz="1088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-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направлены на обучение по дополнительным профессиональным программам</a:t>
                      </a:r>
                      <a:endParaRPr kumimoji="0" lang="ru-RU" sz="1400" b="0" i="0" u="none" strike="noStrike" kern="1200" cap="none" spc="-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чел.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04300"/>
                  </a:ext>
                </a:extLst>
              </a:tr>
              <a:tr h="597408">
                <a:tc rowSpan="2">
                  <a:txBody>
                    <a:bodyPr/>
                    <a:lstStyle/>
                    <a:p>
                      <a:pPr marL="0" marR="0" lvl="0" indent="0" algn="l" defTabSz="1088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Мессенджеры </a:t>
                      </a:r>
                    </a:p>
                    <a:p>
                      <a:pPr marL="0" marR="0" lvl="0" indent="0" algn="l" defTabSz="1088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-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закрытая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телеграм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-группа «Центр привлечения медицинских кадров Республики Башкортостан» для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https://t.me/cpmrmzrb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 участника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326969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pPr marL="0" marR="0" lvl="0" indent="0" algn="l" defTabSz="1088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-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открытая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телеграм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-группа «Вакансии Центр привлечения медицинских кадров Республики Башкортостан»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https://t.me/cpkrb/20344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4629 участника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45546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15225"/>
              </p:ext>
            </p:extLst>
          </p:nvPr>
        </p:nvGraphicFramePr>
        <p:xfrm>
          <a:off x="260071" y="6251321"/>
          <a:ext cx="11520907" cy="3913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32351">
                  <a:extLst>
                    <a:ext uri="{9D8B030D-6E8A-4147-A177-3AD203B41FA5}">
                      <a16:colId xmlns:a16="http://schemas.microsoft.com/office/drawing/2014/main" val="1694076943"/>
                    </a:ext>
                  </a:extLst>
                </a:gridCol>
                <a:gridCol w="5552994">
                  <a:extLst>
                    <a:ext uri="{9D8B030D-6E8A-4147-A177-3AD203B41FA5}">
                      <a16:colId xmlns:a16="http://schemas.microsoft.com/office/drawing/2014/main" val="3104359776"/>
                    </a:ext>
                  </a:extLst>
                </a:gridCol>
                <a:gridCol w="2835562">
                  <a:extLst>
                    <a:ext uri="{9D8B030D-6E8A-4147-A177-3AD203B41FA5}">
                      <a16:colId xmlns:a16="http://schemas.microsoft.com/office/drawing/2014/main" val="429350300"/>
                    </a:ext>
                  </a:extLst>
                </a:gridCol>
              </a:tblGrid>
              <a:tr h="391396">
                <a:tc>
                  <a:txBody>
                    <a:bodyPr/>
                    <a:lstStyle/>
                    <a:p>
                      <a:pPr marL="0" marR="0" lvl="0" indent="0" algn="l" defTabSz="1088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трудоустроено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соискателя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31329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8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9429" y="3357786"/>
            <a:ext cx="4544823" cy="33526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24821" y="132695"/>
            <a:ext cx="10972800" cy="70481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5pPr>
            <a:lvl6pPr marL="544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6pPr>
            <a:lvl7pPr marL="1088667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7pPr>
            <a:lvl8pPr marL="1633001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8pPr>
            <a:lvl9pPr marL="2177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ИНДИКАТОРЫ ПРИОРИТЕТНЫХ НАПРА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ВЛЕНИЙ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8164" y="582573"/>
            <a:ext cx="10828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Содействие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трудоустройству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выпускников медицинских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образовательных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организаций РБ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365" y="3370581"/>
            <a:ext cx="46067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Ожидаемые результаты:</a:t>
            </a:r>
            <a:endParaRPr lang="ru-RU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AutoNum type="arabicPeriod"/>
            </a:pP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информированности студентов, выпускников </a:t>
            </a:r>
            <a:r>
              <a:rPr lang="ru-RU" sz="15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сузов</a:t>
            </a: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вуза Республики Башкортостан о имеющихся 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вакансиях </a:t>
            </a: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работодателя; мерах социальной и материальной поддержки медицинских кадров в 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регионе;</a:t>
            </a:r>
          </a:p>
          <a:p>
            <a:pPr marL="342900" lvl="0" indent="-342900">
              <a:buAutoNum type="arabicPeriod"/>
            </a:pP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15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профориентационной</a:t>
            </a: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адресной работы с выпускниками, в т.ч. с находящимися под риском </a:t>
            </a:r>
            <a:r>
              <a:rPr lang="ru-RU" sz="15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нетрудоустройства</a:t>
            </a: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lvl="0" indent="-342900">
              <a:buAutoNum type="arabicPeriod"/>
            </a:pP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эффективности мероприятий по содействию трудоустройству выпускников в 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регионе. </a:t>
            </a:r>
            <a:endPara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29" y="1079215"/>
            <a:ext cx="4514608" cy="226083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501599" y="1659009"/>
            <a:ext cx="6500644" cy="4459973"/>
          </a:xfrm>
          <a:prstGeom prst="rect">
            <a:avLst/>
          </a:prstGeom>
          <a:solidFill>
            <a:srgbClr val="D0E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5711067" y="2156121"/>
            <a:ext cx="2460999" cy="3566948"/>
            <a:chOff x="6412230" y="1303020"/>
            <a:chExt cx="2183130" cy="315973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412230" y="1303020"/>
              <a:ext cx="2183130" cy="2960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09557" y="2104299"/>
              <a:ext cx="1988476" cy="1674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ТИПОВОЕ ПОЛОЖЕНИЕ </a:t>
              </a:r>
            </a:p>
            <a:p>
              <a:pPr algn="ctr"/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О ЦЕНТРЕ СОДЕЙСТВИЯ ТРУДОУСТРОЙСТВУ ВЫПУСКНИКОВ</a:t>
              </a:r>
            </a:p>
            <a:p>
              <a:pPr algn="ctr"/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ПРОФЕССИОНАЛЬНОЙ ОБРАЗОВАТЕЛЬНОЙ ОРГАНИЗАЦИИ</a:t>
              </a:r>
            </a:p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09557" y="3857029"/>
              <a:ext cx="1988476" cy="605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2024</a:t>
              </a:r>
              <a:endParaRPr 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3188" y="1383218"/>
              <a:ext cx="523875" cy="485775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36547" y="1461111"/>
              <a:ext cx="354041" cy="333266"/>
            </a:xfrm>
            <a:prstGeom prst="rect">
              <a:avLst/>
            </a:prstGeom>
          </p:spPr>
        </p:pic>
      </p:grpSp>
      <p:sp>
        <p:nvSpPr>
          <p:cNvPr id="19" name="Прямоугольник 18"/>
          <p:cNvSpPr/>
          <p:nvPr/>
        </p:nvSpPr>
        <p:spPr>
          <a:xfrm>
            <a:off x="8343564" y="1766907"/>
            <a:ext cx="3543636" cy="4068614"/>
          </a:xfrm>
          <a:prstGeom prst="rect">
            <a:avLst/>
          </a:prstGeom>
          <a:solidFill>
            <a:srgbClr val="DEEBF7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5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</a:t>
            </a:r>
            <a:r>
              <a:rPr lang="ru-RU" sz="115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НАПРАВЛЕНИЯ ДЕЯТЕЛЬНОСТИ </a:t>
            </a:r>
            <a:r>
              <a:rPr lang="ru-RU" sz="115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ЦЕНТРА </a:t>
            </a:r>
            <a:r>
              <a:rPr lang="ru-RU" sz="115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СОДЕЙСТВИЯ ТРУДОУСТРОЙСТВУ </a:t>
            </a:r>
            <a:r>
              <a:rPr lang="ru-RU" sz="115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ВЫПУСКНИКОВ МЕДИЦИНСКОГО КОЛЛЕДЖА МИНИСТЕРСТВА ЗДРАВООХРАНЕНИЯ РЕСПУБЛИКИ БАШКОРТОСТАН: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15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15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наполнение  ЕИАС для </a:t>
            </a:r>
            <a:r>
              <a:rPr lang="ru-RU" sz="11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подбора медицинских кадров </a:t>
            </a:r>
            <a:r>
              <a:rPr lang="ru-RU" sz="11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http://tsmkrb.ru</a:t>
            </a:r>
            <a:r>
              <a:rPr lang="ru-RU" sz="115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/</a:t>
            </a:r>
            <a:endParaRPr lang="ru-RU" sz="115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11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1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содействие в трудоустройстве </a:t>
            </a:r>
            <a:r>
              <a:rPr lang="ru-RU" sz="115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выпускников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11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1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содействие в профессиональном самоопределении школьников и абитуриентов в поступлении в медицинские сузы и вуз Республики </a:t>
            </a:r>
            <a:r>
              <a:rPr lang="ru-RU" sz="115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Башкортостан</a:t>
            </a:r>
            <a:endParaRPr lang="ru-RU" sz="115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11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1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информирование студентов, выпускников ПОО</a:t>
            </a:r>
            <a:r>
              <a:rPr lang="ru-RU" sz="115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Республики Башкортостан об имеющихся вакансиях работодателей, мерах социальной и материальной поддержки медицинских кадров в регионе и пр. </a:t>
            </a:r>
            <a:endParaRPr lang="ru-RU" sz="115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5</a:t>
            </a:fld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70" y="132695"/>
            <a:ext cx="654857" cy="6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68997" y="132696"/>
            <a:ext cx="10972800" cy="95094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5pPr>
            <a:lvl6pPr marL="544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6pPr>
            <a:lvl7pPr marL="1088667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7pPr>
            <a:lvl8pPr marL="1633001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8pPr>
            <a:lvl9pPr marL="2177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ПРИВЛЕЧЕНИЯ СПЕЦИАЛИСТОВ С МЕДИЦИНСКИМ ОБРАЗОВАНИЕМ В МЕДИЦИНСКИЕ ОРГАНИЗАЦИИ С ГАРАНТИРОВАННЫМ ТРУДОУСТРОЙСТВОМ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70" y="132695"/>
            <a:ext cx="1010226" cy="95094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96533" y="6463245"/>
            <a:ext cx="2743200" cy="365125"/>
          </a:xfrm>
        </p:spPr>
        <p:txBody>
          <a:bodyPr/>
          <a:lstStyle/>
          <a:p>
            <a:fld id="{C67D5F6B-57C8-4879-8336-A0E942B9969B}" type="slidenum">
              <a:rPr lang="ru-RU" smtClean="0"/>
              <a:t>6</a:t>
            </a:fld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185770" y="1822809"/>
            <a:ext cx="3323240" cy="783231"/>
            <a:chOff x="185770" y="2017119"/>
            <a:chExt cx="3323240" cy="783231"/>
          </a:xfrm>
        </p:grpSpPr>
        <p:sp>
          <p:nvSpPr>
            <p:cNvPr id="21" name="Пятиугольник 20"/>
            <p:cNvSpPr/>
            <p:nvPr/>
          </p:nvSpPr>
          <p:spPr>
            <a:xfrm>
              <a:off x="185770" y="2017119"/>
              <a:ext cx="3323240" cy="783231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9498" y="2061686"/>
              <a:ext cx="27016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Подготовка специалиста для конкретной медицинской организации</a:t>
              </a:r>
              <a:endPara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Плюс 22"/>
          <p:cNvSpPr/>
          <p:nvPr/>
        </p:nvSpPr>
        <p:spPr>
          <a:xfrm>
            <a:off x="6802102" y="1622548"/>
            <a:ext cx="895350" cy="846332"/>
          </a:xfrm>
          <a:prstGeom prst="mathPlus">
            <a:avLst>
              <a:gd name="adj1" fmla="val 107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7677023" y="1822809"/>
            <a:ext cx="1145758" cy="508911"/>
            <a:chOff x="7677023" y="2017119"/>
            <a:chExt cx="1145758" cy="50891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7697452" y="2017119"/>
              <a:ext cx="1115078" cy="5089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77023" y="2123241"/>
              <a:ext cx="11457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ДОГОВОР</a:t>
              </a:r>
              <a:endPara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Равно 27"/>
          <p:cNvSpPr/>
          <p:nvPr/>
        </p:nvSpPr>
        <p:spPr>
          <a:xfrm>
            <a:off x="8995410" y="1928931"/>
            <a:ext cx="778492" cy="307777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9826837" y="1764099"/>
            <a:ext cx="2294362" cy="646211"/>
            <a:chOff x="9826837" y="1958409"/>
            <a:chExt cx="2294362" cy="64621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9826837" y="1958409"/>
              <a:ext cx="2294362" cy="6462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974623" y="2019904"/>
              <a:ext cx="20297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ГАРАНТИРОВАННОЕ ТРУДОУСТРОЙСТВО</a:t>
              </a:r>
              <a:endPara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687656" y="1262107"/>
            <a:ext cx="3076346" cy="2111049"/>
            <a:chOff x="3687656" y="1456417"/>
            <a:chExt cx="3076346" cy="2111049"/>
          </a:xfrm>
        </p:grpSpPr>
        <p:sp>
          <p:nvSpPr>
            <p:cNvPr id="32" name="TextBox 31"/>
            <p:cNvSpPr txBox="1"/>
            <p:nvPr/>
          </p:nvSpPr>
          <p:spPr>
            <a:xfrm>
              <a:off x="3792202" y="3044246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поступающий студент / выпускник</a:t>
              </a:r>
              <a:endPara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692516" y="3027600"/>
              <a:ext cx="3060056" cy="5089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15" r="-146"/>
            <a:stretch/>
          </p:blipFill>
          <p:spPr>
            <a:xfrm>
              <a:off x="3687656" y="1456417"/>
              <a:ext cx="3076346" cy="16169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271762" y="4003562"/>
            <a:ext cx="2139968" cy="739774"/>
            <a:chOff x="271762" y="4205687"/>
            <a:chExt cx="2139968" cy="73977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271762" y="4205687"/>
              <a:ext cx="2139968" cy="7397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5334" y="4206797"/>
              <a:ext cx="204639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Участие в программе «Земский доктор» / </a:t>
              </a: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«Земский фельдшер» 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190711" y="4003562"/>
            <a:ext cx="2139968" cy="955216"/>
            <a:chOff x="2995912" y="4262838"/>
            <a:chExt cx="2139968" cy="955216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995912" y="4262838"/>
              <a:ext cx="2139968" cy="9552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89484" y="4263947"/>
              <a:ext cx="20463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Обучение за счет собственных средств медицинских организаций</a:t>
              </a:r>
              <a:endPara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109660" y="4003562"/>
            <a:ext cx="2587642" cy="1652496"/>
            <a:chOff x="5685332" y="4262838"/>
            <a:chExt cx="2587642" cy="1652496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5685332" y="4262838"/>
              <a:ext cx="2587642" cy="16524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55955" y="4314896"/>
              <a:ext cx="2046395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Обучение в рамках квот, выделенных, выделенных Министерством здравоохранения Республики Башкортостан</a:t>
              </a:r>
              <a:endPara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476282" y="4003562"/>
            <a:ext cx="2587642" cy="1139734"/>
            <a:chOff x="9476282" y="3614942"/>
            <a:chExt cx="2587642" cy="1139734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476282" y="3614942"/>
              <a:ext cx="2587642" cy="113973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746905" y="3667000"/>
              <a:ext cx="20463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Целевое обучение с заключением договора об оказании мер поддержки*</a:t>
              </a:r>
              <a:endPara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711554" y="5889019"/>
            <a:ext cx="7434725" cy="979997"/>
            <a:chOff x="9524884" y="3516739"/>
            <a:chExt cx="2589203" cy="1139734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9524884" y="3516739"/>
              <a:ext cx="2587642" cy="1139734"/>
            </a:xfrm>
            <a:prstGeom prst="rect">
              <a:avLst/>
            </a:prstGeom>
            <a:noFill/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565416" y="3575993"/>
              <a:ext cx="2548671" cy="103803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 Материальное стимулирование, оплата дополнительных платных образовательных услуг, оказываемых за рамками образовательной программы, осваиваемой в соответствии с договором о целевом обучении, предоставление в пользование и (или) оплата жилого помещения в период обучения и (или) других мер</a:t>
              </a:r>
              <a:endPara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9" name="Прямая соединительная линия 48"/>
          <p:cNvCxnSpPr/>
          <p:nvPr/>
        </p:nvCxnSpPr>
        <p:spPr>
          <a:xfrm>
            <a:off x="5278102" y="3350296"/>
            <a:ext cx="0" cy="2844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388531" y="3634740"/>
            <a:ext cx="939320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34" idx="0"/>
          </p:cNvCxnSpPr>
          <p:nvPr/>
        </p:nvCxnSpPr>
        <p:spPr>
          <a:xfrm>
            <a:off x="1388531" y="3634740"/>
            <a:ext cx="1" cy="369932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4241487" y="3642835"/>
            <a:ext cx="1" cy="369932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7372842" y="3631881"/>
            <a:ext cx="1" cy="369932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10762325" y="3632284"/>
            <a:ext cx="1" cy="369932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39" idx="2"/>
          </p:cNvCxnSpPr>
          <p:nvPr/>
        </p:nvCxnSpPr>
        <p:spPr>
          <a:xfrm>
            <a:off x="10770103" y="5143296"/>
            <a:ext cx="11632" cy="745723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9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5661027" y="3956787"/>
            <a:ext cx="6197200" cy="2874441"/>
          </a:xfrm>
          <a:prstGeom prst="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827" y="3985146"/>
            <a:ext cx="6197200" cy="2874441"/>
          </a:xfrm>
          <a:prstGeom prst="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94121" y="53996"/>
            <a:ext cx="8779671" cy="923039"/>
          </a:xfrm>
          <a:prstGeom prst="rect">
            <a:avLst/>
          </a:prstGeom>
        </p:spPr>
        <p:txBody>
          <a:bodyPr wrap="square" lIns="91407" tIns="45703" rIns="91407" bIns="45703">
            <a:spAutoFit/>
          </a:bodyPr>
          <a:lstStyle/>
          <a:p>
            <a:pPr algn="ctr"/>
            <a:r>
              <a:rPr lang="ru-RU" sz="1999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Анализ анкетирования выпускников медицинских колледжей, </a:t>
            </a:r>
          </a:p>
          <a:p>
            <a:pPr algn="ctr"/>
            <a:r>
              <a:rPr lang="ru-RU" sz="1999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подведомственных Минздраву Республики </a:t>
            </a:r>
            <a:r>
              <a:rPr lang="ru-RU" sz="1999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Башкортостан, 2024 г.</a:t>
            </a:r>
            <a:endParaRPr lang="ru-RU" sz="1999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(17.11. – 26.12.2023)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6" y="5723068"/>
            <a:ext cx="1663837" cy="1123611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667337330"/>
              </p:ext>
            </p:extLst>
          </p:nvPr>
        </p:nvGraphicFramePr>
        <p:xfrm>
          <a:off x="6237027" y="3780431"/>
          <a:ext cx="5954973" cy="29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994121" y="53996"/>
            <a:ext cx="8779671" cy="923039"/>
          </a:xfrm>
          <a:prstGeom prst="rect">
            <a:avLst/>
          </a:prstGeom>
        </p:spPr>
        <p:txBody>
          <a:bodyPr wrap="square" lIns="91407" tIns="45703" rIns="91407" bIns="45703">
            <a:spAutoFit/>
          </a:bodyPr>
          <a:lstStyle/>
          <a:p>
            <a:pPr algn="ctr"/>
            <a:r>
              <a:rPr lang="ru-RU" sz="1999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Анализ анкетирования выпускников медицинских колледжей, </a:t>
            </a:r>
          </a:p>
          <a:p>
            <a:pPr algn="ctr"/>
            <a:r>
              <a:rPr lang="ru-RU" sz="1999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подведомственных Минздраву Республики </a:t>
            </a:r>
            <a:r>
              <a:rPr lang="ru-RU" sz="1999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Башкортостан, 2024 г.</a:t>
            </a:r>
            <a:endParaRPr lang="ru-RU" sz="1999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(17.11. – 26.12.2023)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098835931"/>
              </p:ext>
            </p:extLst>
          </p:nvPr>
        </p:nvGraphicFramePr>
        <p:xfrm>
          <a:off x="131737" y="3826953"/>
          <a:ext cx="5964263" cy="269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155206" y="5957473"/>
            <a:ext cx="1655753" cy="1212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296 чел.(17%)</a:t>
            </a: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>
            <a:off x="91496" y="1074152"/>
            <a:ext cx="7841467" cy="2610744"/>
          </a:xfrm>
          <a:prstGeom prst="bentConnector3">
            <a:avLst>
              <a:gd name="adj1" fmla="val 40079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5400000" flipH="1" flipV="1">
            <a:off x="7924698" y="-608380"/>
            <a:ext cx="4275565" cy="4259036"/>
          </a:xfrm>
          <a:prstGeom prst="bentConnector3">
            <a:avLst>
              <a:gd name="adj1" fmla="val 58938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6" y="1277933"/>
            <a:ext cx="2869821" cy="215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020" y="1277933"/>
            <a:ext cx="2869821" cy="2152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211" r="10360" b="1741"/>
          <a:stretch/>
        </p:blipFill>
        <p:spPr>
          <a:xfrm>
            <a:off x="3338777" y="1461618"/>
            <a:ext cx="4410764" cy="1727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281914" y="6432904"/>
            <a:ext cx="2743200" cy="365125"/>
          </a:xfrm>
        </p:spPr>
        <p:txBody>
          <a:bodyPr/>
          <a:lstStyle/>
          <a:p>
            <a:fld id="{C67D5F6B-57C8-4879-8336-A0E942B9969B}" type="slidenum">
              <a:rPr lang="ru-RU" smtClean="0"/>
              <a:t>7</a:t>
            </a:fld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770" y="84206"/>
            <a:ext cx="1010226" cy="95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821" y="5662297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822" y="5846178"/>
            <a:ext cx="1663837" cy="1123611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840627" y="233961"/>
            <a:ext cx="10972800" cy="70481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5pPr>
            <a:lvl6pPr marL="544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6pPr>
            <a:lvl7pPr marL="1088667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7pPr>
            <a:lvl8pPr marL="1633001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8pPr>
            <a:lvl9pPr marL="2177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009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МЕР ПО ПРИВЛЕЧЕНИЮ МЕДИЦИНСКИХ РАБОТНИКОВ</a:t>
            </a:r>
            <a:endParaRPr lang="ru-RU" sz="2400" b="1" dirty="0">
              <a:solidFill>
                <a:srgbClr val="009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7" y="227490"/>
            <a:ext cx="476250" cy="476250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122442" y="1136340"/>
            <a:ext cx="6090538" cy="3267468"/>
            <a:chOff x="516002" y="938772"/>
            <a:chExt cx="6090538" cy="326746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02" y="1122653"/>
              <a:ext cx="1466850" cy="1238250"/>
            </a:xfrm>
            <a:prstGeom prst="rect">
              <a:avLst/>
            </a:prstGeom>
          </p:spPr>
        </p:pic>
        <p:sp>
          <p:nvSpPr>
            <p:cNvPr id="32" name="Заголовок 1"/>
            <p:cNvSpPr txBox="1">
              <a:spLocks/>
            </p:cNvSpPr>
            <p:nvPr/>
          </p:nvSpPr>
          <p:spPr>
            <a:xfrm>
              <a:off x="1080657" y="1226321"/>
              <a:ext cx="5525883" cy="945379"/>
            </a:xfrm>
            <a:prstGeom prst="rect">
              <a:avLst/>
            </a:prstGeom>
          </p:spPr>
          <p:txBody>
            <a:bodyPr/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5pPr>
              <a:lvl6pPr marL="544334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6pPr>
              <a:lvl7pPr marL="1088667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7pPr>
              <a:lvl8pPr marL="1633001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8pPr>
              <a:lvl9pPr marL="2177334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sz="1800" b="1" dirty="0" smtClean="0">
                  <a:solidFill>
                    <a:srgbClr val="0097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ФЕДЕРАЛЬНЫЕ ПРОГРАММЫ </a:t>
              </a:r>
            </a:p>
            <a:p>
              <a:pPr>
                <a:defRPr/>
              </a:pPr>
              <a:r>
                <a:rPr lang="ru-RU" sz="1800" b="1" dirty="0" smtClean="0">
                  <a:solidFill>
                    <a:srgbClr val="0097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«ЗЕМСКИЙ ДОКТОР»</a:t>
              </a:r>
            </a:p>
            <a:p>
              <a:pPr>
                <a:defRPr/>
              </a:pPr>
              <a:r>
                <a:rPr lang="ru-RU" sz="1800" b="1" dirty="0" smtClean="0">
                  <a:solidFill>
                    <a:srgbClr val="0097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«ЗЕМСКИЙ ФЕЛЬДШЕР»</a:t>
              </a:r>
              <a:endParaRPr lang="ru-RU" sz="1800" b="1" dirty="0">
                <a:solidFill>
                  <a:srgbClr val="00974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51510" y="938772"/>
              <a:ext cx="5715000" cy="3178285"/>
            </a:xfrm>
            <a:prstGeom prst="rect">
              <a:avLst/>
            </a:prstGeom>
            <a:noFill/>
            <a:ln w="19050">
              <a:solidFill>
                <a:srgbClr val="009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Заголовок 1"/>
            <p:cNvSpPr txBox="1">
              <a:spLocks/>
            </p:cNvSpPr>
            <p:nvPr/>
          </p:nvSpPr>
          <p:spPr>
            <a:xfrm>
              <a:off x="840627" y="2544784"/>
              <a:ext cx="5525883" cy="1661456"/>
            </a:xfrm>
            <a:prstGeom prst="rect">
              <a:avLst/>
            </a:prstGeom>
          </p:spPr>
          <p:txBody>
            <a:bodyPr/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5pPr>
              <a:lvl6pPr marL="544334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6pPr>
              <a:lvl7pPr marL="1088667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7pPr>
              <a:lvl8pPr marL="1633001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8pPr>
              <a:lvl9pPr marL="2177334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>
                <a:defRPr/>
              </a:pPr>
              <a:r>
                <a:rPr lang="ru-RU" sz="1600" dirty="0" smtClean="0">
                  <a:solidFill>
                    <a:srgbClr val="0097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2023 году получили:</a:t>
              </a:r>
            </a:p>
            <a:p>
              <a:pPr algn="just">
                <a:defRPr/>
              </a:pPr>
              <a:r>
                <a:rPr lang="ru-RU" sz="1600" dirty="0" smtClean="0">
                  <a:solidFill>
                    <a:srgbClr val="0097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1,5 млн. – 83 врача</a:t>
              </a:r>
            </a:p>
            <a:p>
              <a:pPr algn="just">
                <a:defRPr/>
              </a:pPr>
              <a:r>
                <a:rPr lang="ru-RU" sz="1600" dirty="0" smtClean="0">
                  <a:solidFill>
                    <a:srgbClr val="0097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1 млн. – 62 врача</a:t>
              </a:r>
            </a:p>
            <a:p>
              <a:pPr algn="just">
                <a:defRPr/>
              </a:pPr>
              <a:r>
                <a:rPr lang="ru-RU" sz="1600" dirty="0" smtClean="0">
                  <a:solidFill>
                    <a:srgbClr val="0097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750 тыс. – 49 фельдшеров, акушерок, медсестер</a:t>
              </a:r>
            </a:p>
            <a:p>
              <a:pPr algn="just">
                <a:defRPr/>
              </a:pPr>
              <a:r>
                <a:rPr lang="ru-RU" sz="1600" dirty="0" smtClean="0">
                  <a:solidFill>
                    <a:srgbClr val="0097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500 тыс. – 19 фельдшеров, акушерок, медсестер</a:t>
              </a:r>
              <a:endParaRPr lang="ru-RU" sz="1600" dirty="0">
                <a:solidFill>
                  <a:srgbClr val="00974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162067" y="1108619"/>
            <a:ext cx="6090538" cy="2331812"/>
            <a:chOff x="6162067" y="1108619"/>
            <a:chExt cx="6090538" cy="2331812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067" y="1292499"/>
              <a:ext cx="1466850" cy="1238250"/>
            </a:xfrm>
            <a:prstGeom prst="rect">
              <a:avLst/>
            </a:prstGeom>
          </p:spPr>
        </p:pic>
        <p:sp>
          <p:nvSpPr>
            <p:cNvPr id="39" name="Заголовок 1"/>
            <p:cNvSpPr txBox="1">
              <a:spLocks/>
            </p:cNvSpPr>
            <p:nvPr/>
          </p:nvSpPr>
          <p:spPr>
            <a:xfrm>
              <a:off x="6726722" y="1396167"/>
              <a:ext cx="5525883" cy="945379"/>
            </a:xfrm>
            <a:prstGeom prst="rect">
              <a:avLst/>
            </a:prstGeom>
          </p:spPr>
          <p:txBody>
            <a:bodyPr/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5pPr>
              <a:lvl6pPr marL="544334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6pPr>
              <a:lvl7pPr marL="1088667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7pPr>
              <a:lvl8pPr marL="1633001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8pPr>
              <a:lvl9pPr marL="2177334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sz="1800" b="1" dirty="0" smtClean="0">
                  <a:solidFill>
                    <a:srgbClr val="0097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РЕГИОНАЛЬНАЯ ПРОГРАММА</a:t>
              </a:r>
            </a:p>
            <a:p>
              <a:pPr>
                <a:defRPr/>
              </a:pPr>
              <a:r>
                <a:rPr lang="ru-RU" sz="1800" b="1" dirty="0" smtClean="0">
                  <a:solidFill>
                    <a:srgbClr val="0097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«ЗЕМСКИЙ ФЕЛЬДШЕР»</a:t>
              </a:r>
              <a:endParaRPr lang="ru-RU" sz="1800" b="1" dirty="0">
                <a:solidFill>
                  <a:srgbClr val="00974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297575" y="1108619"/>
              <a:ext cx="5715000" cy="2331812"/>
            </a:xfrm>
            <a:prstGeom prst="rect">
              <a:avLst/>
            </a:prstGeom>
            <a:noFill/>
            <a:ln w="19050">
              <a:solidFill>
                <a:srgbClr val="009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Заголовок 1"/>
            <p:cNvSpPr txBox="1">
              <a:spLocks/>
            </p:cNvSpPr>
            <p:nvPr/>
          </p:nvSpPr>
          <p:spPr>
            <a:xfrm>
              <a:off x="6571287" y="2587050"/>
              <a:ext cx="5525883" cy="725801"/>
            </a:xfrm>
            <a:prstGeom prst="rect">
              <a:avLst/>
            </a:prstGeom>
          </p:spPr>
          <p:txBody>
            <a:bodyPr/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5pPr>
              <a:lvl6pPr marL="544334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6pPr>
              <a:lvl7pPr marL="1088667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7pPr>
              <a:lvl8pPr marL="1633001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8pPr>
              <a:lvl9pPr marL="2177334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>
                <a:defRPr/>
              </a:pPr>
              <a:r>
                <a:rPr lang="ru-RU" sz="1600" dirty="0" smtClean="0">
                  <a:solidFill>
                    <a:srgbClr val="0097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2023 году получили:</a:t>
              </a:r>
            </a:p>
            <a:p>
              <a:pPr algn="just">
                <a:defRPr/>
              </a:pPr>
              <a:r>
                <a:rPr lang="ru-RU" sz="1600" dirty="0" smtClean="0">
                  <a:solidFill>
                    <a:srgbClr val="0097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500 тыс. – 33 фельдшера, акушерки</a:t>
              </a:r>
              <a:endParaRPr lang="ru-RU" sz="1600" dirty="0">
                <a:solidFill>
                  <a:srgbClr val="00974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Заголовок 1"/>
          <p:cNvSpPr txBox="1">
            <a:spLocks/>
          </p:cNvSpPr>
          <p:nvPr/>
        </p:nvSpPr>
        <p:spPr>
          <a:xfrm>
            <a:off x="7628917" y="3808846"/>
            <a:ext cx="4109946" cy="146038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5pPr>
            <a:lvl6pPr marL="544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6pPr>
            <a:lvl7pPr marL="1088667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7pPr>
            <a:lvl8pPr marL="1633001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8pPr>
            <a:lvl9pPr marL="2177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600" b="1" dirty="0" smtClean="0">
                <a:solidFill>
                  <a:srgbClr val="009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СЕРТИФИКАТА НА ОБУЧЕНИЕ ПО ПРОГРАММАМ СРЕДНЕГО ПРОФЕССИОНАЛЬНОГО ОБРАЗОВАНИЯ ДЛЯ ДЕТЕЙ УЧАСТНИКОВ СВО</a:t>
            </a:r>
            <a:endParaRPr lang="ru-RU" sz="1600" b="1" dirty="0">
              <a:solidFill>
                <a:srgbClr val="009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0" y="4517234"/>
            <a:ext cx="1110945" cy="937811"/>
          </a:xfrm>
          <a:prstGeom prst="rect">
            <a:avLst/>
          </a:prstGeom>
        </p:spPr>
      </p:pic>
      <p:sp>
        <p:nvSpPr>
          <p:cNvPr id="46" name="Заголовок 1"/>
          <p:cNvSpPr txBox="1">
            <a:spLocks/>
          </p:cNvSpPr>
          <p:nvPr/>
        </p:nvSpPr>
        <p:spPr>
          <a:xfrm>
            <a:off x="624105" y="4638153"/>
            <a:ext cx="5525883" cy="94537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5pPr>
            <a:lvl6pPr marL="544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6pPr>
            <a:lvl7pPr marL="1088667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7pPr>
            <a:lvl8pPr marL="1633001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8pPr>
            <a:lvl9pPr marL="2177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9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ПРОГРАММА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09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ru-RU" sz="1800" b="1" dirty="0">
              <a:solidFill>
                <a:srgbClr val="009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7950" y="4476301"/>
            <a:ext cx="5715000" cy="2153099"/>
          </a:xfrm>
          <a:prstGeom prst="rect">
            <a:avLst/>
          </a:prstGeom>
          <a:noFill/>
          <a:ln w="19050">
            <a:solidFill>
              <a:srgbClr val="009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447067" y="5424786"/>
            <a:ext cx="5016314" cy="130608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5pPr>
            <a:lvl6pPr marL="544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6pPr>
            <a:lvl7pPr marL="1088667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7pPr>
            <a:lvl8pPr marL="1633001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8pPr>
            <a:lvl9pPr marL="2177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defRPr/>
            </a:pPr>
            <a:r>
              <a:rPr lang="ru-RU" sz="1400" dirty="0">
                <a:solidFill>
                  <a:srgbClr val="009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млн </a:t>
            </a:r>
            <a:r>
              <a:rPr lang="ru-RU" sz="1400" dirty="0" smtClean="0">
                <a:solidFill>
                  <a:srgbClr val="009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при </a:t>
            </a:r>
            <a:r>
              <a:rPr lang="ru-RU" sz="1400" dirty="0">
                <a:solidFill>
                  <a:srgbClr val="009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условии трудоустройства в </a:t>
            </a:r>
            <a:r>
              <a:rPr lang="ru-RU" sz="1400" dirty="0" smtClean="0">
                <a:solidFill>
                  <a:srgbClr val="009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МЗ РБ, по которым численность прикрепленных застрахованных лиц составляет менее 25 </a:t>
            </a:r>
            <a:r>
              <a:rPr lang="ru-RU" sz="1400" dirty="0" err="1" smtClean="0">
                <a:solidFill>
                  <a:srgbClr val="009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</a:t>
            </a:r>
            <a:r>
              <a:rPr lang="ru-RU" sz="1400" dirty="0" smtClean="0">
                <a:solidFill>
                  <a:srgbClr val="009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defRPr/>
            </a:pPr>
            <a:r>
              <a:rPr lang="ru-RU" sz="1400" dirty="0" smtClean="0">
                <a:solidFill>
                  <a:srgbClr val="009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(Постановление Правительства РБ № 44)</a:t>
            </a:r>
            <a:endParaRPr lang="ru-RU" sz="1400" dirty="0">
              <a:solidFill>
                <a:srgbClr val="009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327026" y="3808846"/>
            <a:ext cx="5685549" cy="1311794"/>
          </a:xfrm>
          <a:prstGeom prst="rect">
            <a:avLst/>
          </a:prstGeom>
          <a:noFill/>
          <a:ln w="19050">
            <a:solidFill>
              <a:srgbClr val="009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287" y="3903745"/>
            <a:ext cx="809625" cy="1000125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6327026" y="5347635"/>
            <a:ext cx="5685549" cy="1281765"/>
          </a:xfrm>
          <a:prstGeom prst="rect">
            <a:avLst/>
          </a:prstGeom>
          <a:noFill/>
          <a:ln w="19050">
            <a:solidFill>
              <a:srgbClr val="009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838" y="5455045"/>
            <a:ext cx="809625" cy="1000125"/>
          </a:xfrm>
          <a:prstGeom prst="rect">
            <a:avLst/>
          </a:prstGeom>
        </p:spPr>
      </p:pic>
      <p:sp>
        <p:nvSpPr>
          <p:cNvPr id="62" name="Заголовок 1"/>
          <p:cNvSpPr txBox="1">
            <a:spLocks/>
          </p:cNvSpPr>
          <p:nvPr/>
        </p:nvSpPr>
        <p:spPr>
          <a:xfrm>
            <a:off x="7551501" y="5727303"/>
            <a:ext cx="4109946" cy="59330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5pPr>
            <a:lvl6pPr marL="544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6pPr>
            <a:lvl7pPr marL="1088667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7pPr>
            <a:lvl8pPr marL="1633001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8pPr>
            <a:lvl9pPr marL="2177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600" b="1" dirty="0" smtClean="0">
                <a:solidFill>
                  <a:srgbClr val="009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ОБУЧЕНИЕ</a:t>
            </a:r>
            <a:endParaRPr lang="ru-RU" sz="1600" b="1" dirty="0">
              <a:solidFill>
                <a:srgbClr val="009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Номер слайда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25096" y="44987"/>
            <a:ext cx="10972800" cy="62480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5pPr>
            <a:lvl6pPr marL="544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6pPr>
            <a:lvl7pPr marL="1088667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7pPr>
            <a:lvl8pPr marL="1633001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8pPr>
            <a:lvl9pPr marL="21773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МЕСТНЫЕ  МЕРЫ СОЦИАЛЬНОЙ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МАТЕРИАЛЬНОЙ ПОДДЕРЖКИ МЕДИЦИНСКИХ КАДРОВ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674770"/>
              </p:ext>
            </p:extLst>
          </p:nvPr>
        </p:nvGraphicFramePr>
        <p:xfrm>
          <a:off x="137243" y="776816"/>
          <a:ext cx="11830929" cy="5880178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1830929">
                  <a:extLst>
                    <a:ext uri="{9D8B030D-6E8A-4147-A177-3AD203B41FA5}">
                      <a16:colId xmlns:a16="http://schemas.microsoft.com/office/drawing/2014/main" val="1120671964"/>
                    </a:ext>
                  </a:extLst>
                </a:gridCol>
              </a:tblGrid>
              <a:tr h="3679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ПРЕДОСТАВЛЕНИЕ ЕДИНОВРЕМЕННЫХ ПОДЪЕМНЫХ ВЫПЛАТ</a:t>
                      </a:r>
                      <a:endParaRPr lang="ru-RU" sz="11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823229"/>
                  </a:ext>
                </a:extLst>
              </a:tr>
              <a:tr h="295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err="1" smtClean="0"/>
                        <a:t>Акъяpская</a:t>
                      </a:r>
                      <a:r>
                        <a:rPr lang="ru-RU" sz="1150" dirty="0" smtClean="0"/>
                        <a:t> ЦРБ, Учалинская ЦГБ, ГБ г. Кумертау, ГБ г. Салават, </a:t>
                      </a:r>
                      <a:r>
                        <a:rPr lang="ru-RU" sz="1150" dirty="0" err="1" smtClean="0"/>
                        <a:t>Буздякская</a:t>
                      </a:r>
                      <a:r>
                        <a:rPr lang="ru-RU" sz="1150" dirty="0" smtClean="0"/>
                        <a:t> ЦРБ, </a:t>
                      </a:r>
                      <a:r>
                        <a:rPr lang="ru-RU" sz="1150" dirty="0" err="1" smtClean="0"/>
                        <a:t>Кигинская</a:t>
                      </a:r>
                      <a:r>
                        <a:rPr lang="ru-RU" sz="1150" dirty="0" smtClean="0"/>
                        <a:t> ЦРБ</a:t>
                      </a:r>
                      <a:endParaRPr lang="ru-RU" sz="115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089764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150" b="1" dirty="0" smtClean="0"/>
                        <a:t>ДОПОЛНИТЕЛЬНЫЕ ДЕНЕЖНЫЕ НАДБАВКИ МОЛОДЫМ СПЕЦИАЛИСТАМ </a:t>
                      </a:r>
                      <a:endParaRPr lang="ru-RU" sz="115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445815"/>
                  </a:ext>
                </a:extLst>
              </a:tr>
              <a:tr h="8864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err="1" smtClean="0"/>
                        <a:t>Аскинская</a:t>
                      </a:r>
                      <a:r>
                        <a:rPr lang="ru-RU" sz="1150" dirty="0" smtClean="0"/>
                        <a:t> ЦРБ, </a:t>
                      </a:r>
                      <a:r>
                        <a:rPr lang="ru-RU" sz="1150" dirty="0" err="1" smtClean="0"/>
                        <a:t>Бирская</a:t>
                      </a:r>
                      <a:r>
                        <a:rPr lang="ru-RU" sz="1150" dirty="0" smtClean="0"/>
                        <a:t> ЦРБ, </a:t>
                      </a:r>
                      <a:r>
                        <a:rPr lang="ru-RU" sz="1150" kern="1200" dirty="0" err="1" smtClean="0">
                          <a:effectLst/>
                        </a:rPr>
                        <a:t>Верхнеяркеевская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Дюpтюлинская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Иглинская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Кигинская</a:t>
                      </a:r>
                      <a:r>
                        <a:rPr lang="ru-RU" sz="1150" kern="1200" dirty="0" smtClean="0">
                          <a:effectLst/>
                        </a:rPr>
                        <a:t> ЦРБ. </a:t>
                      </a:r>
                      <a:r>
                        <a:rPr lang="ru-RU" sz="1150" kern="1200" dirty="0" err="1" smtClean="0">
                          <a:effectLst/>
                        </a:rPr>
                        <a:t>Миякинская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dirty="0" err="1" smtClean="0"/>
                        <a:t>Шаранская</a:t>
                      </a:r>
                      <a:r>
                        <a:rPr lang="ru-RU" sz="1150" dirty="0" smtClean="0"/>
                        <a:t> ЦРБ, ДП № 2, ДП № 5, ДП № 3, </a:t>
                      </a:r>
                      <a:br>
                        <a:rPr lang="ru-RU" sz="1150" dirty="0" smtClean="0"/>
                      </a:br>
                      <a:r>
                        <a:rPr lang="ru-RU" sz="1150" dirty="0" smtClean="0"/>
                        <a:t>Поликлиника № 50,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Башфармация</a:t>
                      </a:r>
                      <a:r>
                        <a:rPr lang="ru-RU" sz="1150" kern="1200" dirty="0" smtClean="0">
                          <a:effectLst/>
                        </a:rPr>
                        <a:t>, </a:t>
                      </a:r>
                      <a:r>
                        <a:rPr lang="ru-RU" sz="1150" kern="1200" dirty="0" err="1" smtClean="0">
                          <a:effectLst/>
                        </a:rPr>
                        <a:t>Большеустьикинская</a:t>
                      </a:r>
                      <a:r>
                        <a:rPr lang="ru-RU" sz="1150" kern="1200" dirty="0" smtClean="0">
                          <a:effectLst/>
                        </a:rPr>
                        <a:t> ЦРБ, </a:t>
                      </a:r>
                      <a:r>
                        <a:rPr lang="ru-RU" sz="1150" kern="1200" dirty="0" err="1" smtClean="0">
                          <a:effectLst/>
                        </a:rPr>
                        <a:t>Акъярская</a:t>
                      </a:r>
                      <a:r>
                        <a:rPr lang="ru-RU" sz="1150" kern="1200" dirty="0" smtClean="0">
                          <a:effectLst/>
                        </a:rPr>
                        <a:t> ЦРБ, Архангельская </a:t>
                      </a:r>
                      <a:r>
                        <a:rPr lang="ru-RU" sz="1150" dirty="0" smtClean="0"/>
                        <a:t>ЦРБ</a:t>
                      </a:r>
                      <a:r>
                        <a:rPr lang="ru-RU" sz="1150" kern="1200" dirty="0" smtClean="0">
                          <a:effectLst/>
                        </a:rPr>
                        <a:t>, </a:t>
                      </a:r>
                      <a:r>
                        <a:rPr lang="ru-RU" sz="1150" kern="1200" dirty="0" err="1" smtClean="0">
                          <a:effectLst/>
                        </a:rPr>
                        <a:t>Баймакская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</a:t>
                      </a:r>
                      <a:r>
                        <a:rPr lang="ru-RU" sz="1150" kern="1200" dirty="0" smtClean="0">
                          <a:effectLst/>
                        </a:rPr>
                        <a:t>, </a:t>
                      </a:r>
                      <a:r>
                        <a:rPr lang="ru-RU" sz="1150" kern="1200" dirty="0" err="1" smtClean="0">
                          <a:effectLst/>
                        </a:rPr>
                        <a:t>Балтачевская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Белебеевская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smtClean="0">
                          <a:effectLst/>
                        </a:rPr>
                        <a:t> Белорецкая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Давлекановская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Зилаиpская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Исянгуловская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Краснокамская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Кушнаренковская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</a:t>
                      </a:r>
                      <a:r>
                        <a:rPr lang="ru-RU" sz="1150" kern="1200" dirty="0" smtClean="0">
                          <a:effectLst/>
                        </a:rPr>
                        <a:t>, </a:t>
                      </a:r>
                      <a:r>
                        <a:rPr lang="ru-RU" sz="1150" kern="1200" dirty="0" err="1" smtClean="0">
                          <a:effectLst/>
                        </a:rPr>
                        <a:t>Мелеузовская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Мраковская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smtClean="0">
                          <a:effectLst/>
                        </a:rPr>
                        <a:t>Раевская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Туймазинская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Чишминская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Шаpанская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Языковская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smtClean="0">
                          <a:effectLst/>
                        </a:rPr>
                        <a:t>ГДКБ №17, ДБ г. Стерлитамак, СП №6 г. Уфа,</a:t>
                      </a:r>
                      <a:r>
                        <a:rPr lang="ru-RU" sz="1150" kern="1200" baseline="0" dirty="0" smtClean="0">
                          <a:effectLst/>
                        </a:rPr>
                        <a:t> </a:t>
                      </a:r>
                      <a:r>
                        <a:rPr lang="ru-RU" sz="1150" kern="1200" dirty="0" smtClean="0">
                          <a:effectLst/>
                        </a:rPr>
                        <a:t>ГКПЦ г. Уфы, РВФД, РКВД, </a:t>
                      </a:r>
                      <a:r>
                        <a:rPr lang="ru-RU" sz="1150" kern="1200" dirty="0" err="1" smtClean="0">
                          <a:effectLst/>
                        </a:rPr>
                        <a:t>Башфармация</a:t>
                      </a:r>
                      <a:r>
                        <a:rPr lang="ru-RU" sz="1150" kern="1200" dirty="0" smtClean="0">
                          <a:effectLst/>
                        </a:rPr>
                        <a:t>, </a:t>
                      </a:r>
                      <a:r>
                        <a:rPr lang="ru-RU" sz="1150" dirty="0" smtClean="0"/>
                        <a:t>ССМП </a:t>
                      </a:r>
                      <a:r>
                        <a:rPr lang="ru-RU" sz="1150" kern="1200" dirty="0" smtClean="0">
                          <a:effectLst/>
                        </a:rPr>
                        <a:t>г. Стерлитамак, РКИБ, СПБ, РКБ № 2, </a:t>
                      </a:r>
                      <a:br>
                        <a:rPr lang="ru-RU" sz="1150" kern="1200" dirty="0" smtClean="0">
                          <a:effectLst/>
                        </a:rPr>
                      </a:br>
                      <a:r>
                        <a:rPr lang="ru-RU" sz="1150" kern="1200" dirty="0" smtClean="0">
                          <a:effectLst/>
                        </a:rPr>
                        <a:t>ГБ №1</a:t>
                      </a:r>
                      <a:r>
                        <a:rPr lang="ru-RU" sz="1150" kern="1200" baseline="0" dirty="0" smtClean="0">
                          <a:effectLst/>
                        </a:rPr>
                        <a:t> </a:t>
                      </a:r>
                      <a:r>
                        <a:rPr lang="ru-RU" sz="1150" kern="1200" dirty="0" smtClean="0">
                          <a:effectLst/>
                        </a:rPr>
                        <a:t>г. Октябрьский, ГБ г. Нефтекамск, ГБ г. Салават, ГКБ № 18, ГКБ №8, ГКБ </a:t>
                      </a:r>
                      <a:r>
                        <a:rPr lang="ru-RU" sz="1150" kern="1200" dirty="0" err="1" smtClean="0">
                          <a:effectLst/>
                        </a:rPr>
                        <a:t>Демского</a:t>
                      </a:r>
                      <a:r>
                        <a:rPr lang="ru-RU" sz="1150" kern="1200" dirty="0" smtClean="0">
                          <a:effectLst/>
                        </a:rPr>
                        <a:t> района,</a:t>
                      </a:r>
                      <a:r>
                        <a:rPr lang="ru-RU" sz="1150" kern="1200" baseline="0" dirty="0" smtClean="0">
                          <a:effectLst/>
                        </a:rPr>
                        <a:t> </a:t>
                      </a:r>
                      <a:r>
                        <a:rPr lang="ru-RU" sz="1150" kern="1200" dirty="0" smtClean="0">
                          <a:effectLst/>
                        </a:rPr>
                        <a:t>ЦГБ г. Сибай</a:t>
                      </a:r>
                      <a:endParaRPr lang="ru-RU" sz="115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608915"/>
                  </a:ext>
                </a:extLst>
              </a:tr>
              <a:tr h="2535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/>
                        <a:t>ДОПОЛНИТЕЛЬНЫЕ ДЕНЕЖНЫЕ НАДБАВКИ ЗА РАБОТУ В СЕЛЬСКОЙ МЕСТНОСТИ</a:t>
                      </a:r>
                      <a:endParaRPr lang="ru-RU" sz="115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105696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dirty="0" err="1" smtClean="0">
                          <a:effectLst/>
                        </a:rPr>
                        <a:t>Аскаровская</a:t>
                      </a:r>
                      <a:r>
                        <a:rPr lang="ru-RU" sz="1150" kern="1200" dirty="0" smtClean="0">
                          <a:effectLst/>
                        </a:rPr>
                        <a:t> ЦРБ,  Архангельская ЦРБ, </a:t>
                      </a:r>
                      <a:r>
                        <a:rPr lang="ru-RU" sz="1150" kern="1200" dirty="0" err="1" smtClean="0">
                          <a:effectLst/>
                        </a:rPr>
                        <a:t>Аскаровская</a:t>
                      </a:r>
                      <a:r>
                        <a:rPr lang="ru-RU" sz="1150" kern="1200" dirty="0" smtClean="0">
                          <a:effectLst/>
                        </a:rPr>
                        <a:t> ЦРБ, </a:t>
                      </a:r>
                      <a:r>
                        <a:rPr lang="ru-RU" sz="1150" kern="1200" dirty="0" err="1" smtClean="0">
                          <a:effectLst/>
                        </a:rPr>
                        <a:t>Аскинская</a:t>
                      </a:r>
                      <a:r>
                        <a:rPr lang="ru-RU" sz="1150" kern="1200" dirty="0" smtClean="0">
                          <a:effectLst/>
                        </a:rPr>
                        <a:t> ЦРБ, </a:t>
                      </a:r>
                      <a:r>
                        <a:rPr lang="ru-RU" sz="1150" kern="1200" dirty="0" err="1" smtClean="0">
                          <a:effectLst/>
                        </a:rPr>
                        <a:t>Балтачевская</a:t>
                      </a:r>
                      <a:r>
                        <a:rPr lang="ru-RU" sz="1150" kern="1200" dirty="0" smtClean="0">
                          <a:effectLst/>
                        </a:rPr>
                        <a:t> ЦРБ, </a:t>
                      </a:r>
                      <a:r>
                        <a:rPr lang="ru-RU" sz="1150" kern="1200" dirty="0" err="1" smtClean="0">
                          <a:effectLst/>
                        </a:rPr>
                        <a:t>Буздякская</a:t>
                      </a:r>
                      <a:r>
                        <a:rPr lang="ru-RU" sz="1150" kern="1200" dirty="0" smtClean="0">
                          <a:effectLst/>
                        </a:rPr>
                        <a:t> ЦРБ,</a:t>
                      </a:r>
                      <a:r>
                        <a:rPr lang="ru-RU" sz="1150" kern="1200" baseline="0" dirty="0" smtClean="0">
                          <a:effectLst/>
                        </a:rPr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Бураевская</a:t>
                      </a:r>
                      <a:r>
                        <a:rPr lang="ru-RU" sz="1150" kern="1200" dirty="0" smtClean="0">
                          <a:effectLst/>
                        </a:rPr>
                        <a:t> ЦРБ, Верхне-</a:t>
                      </a:r>
                      <a:r>
                        <a:rPr lang="ru-RU" sz="1150" kern="1200" dirty="0" err="1" smtClean="0">
                          <a:effectLst/>
                        </a:rPr>
                        <a:t>Татышлинская</a:t>
                      </a:r>
                      <a:r>
                        <a:rPr lang="ru-RU" sz="1150" kern="1200" dirty="0" smtClean="0">
                          <a:effectLst/>
                        </a:rPr>
                        <a:t> ЦРБ, </a:t>
                      </a:r>
                      <a:r>
                        <a:rPr lang="ru-RU" sz="1150" kern="1200" dirty="0" err="1" smtClean="0">
                          <a:effectLst/>
                        </a:rPr>
                        <a:t>Верхнеяркеевская</a:t>
                      </a:r>
                      <a:r>
                        <a:rPr lang="ru-RU" sz="1150" kern="1200" dirty="0" smtClean="0">
                          <a:effectLst/>
                        </a:rPr>
                        <a:t> ЦРБ, </a:t>
                      </a:r>
                      <a:r>
                        <a:rPr lang="ru-RU" sz="1150" kern="1200" dirty="0" err="1" smtClean="0">
                          <a:effectLst/>
                        </a:rPr>
                        <a:t>Кигинская</a:t>
                      </a:r>
                      <a:r>
                        <a:rPr lang="ru-RU" sz="1150" kern="1200" dirty="0" smtClean="0">
                          <a:effectLst/>
                        </a:rPr>
                        <a:t> ЦРБ, </a:t>
                      </a:r>
                      <a:r>
                        <a:rPr lang="ru-RU" sz="1150" kern="1200" dirty="0" err="1" smtClean="0">
                          <a:effectLst/>
                        </a:rPr>
                        <a:t>Краснокамская</a:t>
                      </a:r>
                      <a:r>
                        <a:rPr lang="ru-RU" sz="1150" kern="1200" dirty="0" smtClean="0">
                          <a:effectLst/>
                        </a:rPr>
                        <a:t> ЦРБ, </a:t>
                      </a:r>
                      <a:r>
                        <a:rPr lang="ru-RU" sz="1150" dirty="0" err="1" smtClean="0"/>
                        <a:t>Месягутовская</a:t>
                      </a:r>
                      <a:r>
                        <a:rPr lang="ru-RU" sz="1150" dirty="0" smtClean="0"/>
                        <a:t> </a:t>
                      </a:r>
                      <a:r>
                        <a:rPr lang="ru-RU" sz="1150" kern="1200" dirty="0" smtClean="0">
                          <a:effectLst/>
                        </a:rPr>
                        <a:t>ЦРБ, Раевская ЦРБ, </a:t>
                      </a:r>
                      <a:r>
                        <a:rPr lang="ru-RU" sz="1150" kern="1200" dirty="0" err="1" smtClean="0">
                          <a:effectLst/>
                        </a:rPr>
                        <a:t>Стеpлибашевская</a:t>
                      </a:r>
                      <a:r>
                        <a:rPr lang="ru-RU" sz="1150" kern="1200" dirty="0" smtClean="0">
                          <a:effectLst/>
                        </a:rPr>
                        <a:t> ЦРБ, </a:t>
                      </a:r>
                      <a:r>
                        <a:rPr lang="ru-RU" sz="1150" kern="1200" dirty="0" err="1" smtClean="0">
                          <a:effectLst/>
                        </a:rPr>
                        <a:t>Толбазинская</a:t>
                      </a:r>
                      <a:r>
                        <a:rPr lang="ru-RU" sz="1150" kern="1200" dirty="0" smtClean="0">
                          <a:effectLst/>
                        </a:rPr>
                        <a:t> ЦРБ, Санаторий «</a:t>
                      </a:r>
                      <a:r>
                        <a:rPr lang="ru-RU" sz="1150" kern="1200" dirty="0" err="1" smtClean="0">
                          <a:effectLst/>
                        </a:rPr>
                        <a:t>Толпар</a:t>
                      </a:r>
                      <a:r>
                        <a:rPr lang="ru-RU" sz="1150" kern="1200" dirty="0" smtClean="0">
                          <a:effectLst/>
                        </a:rPr>
                        <a:t>», ГБ Г. Кумертау</a:t>
                      </a:r>
                      <a:endParaRPr lang="ru-RU" sz="115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644905"/>
                  </a:ext>
                </a:extLst>
              </a:tr>
              <a:tr h="256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/>
                        <a:t>БЕСПЛАТНОЕ ПРЕДОСТАВЛЕНИЕ СЛУЖЕБНОГО ЖИЛЬЯ И ЗЕМЕЛЬНЫХ УЧАСТКОВ</a:t>
                      </a:r>
                      <a:endParaRPr lang="ru-RU" sz="11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580364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err="1" smtClean="0"/>
                        <a:t>Кигинская</a:t>
                      </a:r>
                      <a:r>
                        <a:rPr lang="ru-RU" sz="1150" dirty="0" smtClean="0"/>
                        <a:t> ЦРБ, АКЪЯ</a:t>
                      </a:r>
                      <a:r>
                        <a:rPr lang="en-US" sz="1150" dirty="0" smtClean="0"/>
                        <a:t>P</a:t>
                      </a:r>
                      <a:r>
                        <a:rPr lang="ru-RU" sz="1150" dirty="0" smtClean="0"/>
                        <a:t>СКАЯ ЦРБ, </a:t>
                      </a:r>
                      <a:r>
                        <a:rPr lang="ru-RU" sz="1150" kern="1200" dirty="0" smtClean="0">
                          <a:effectLst/>
                        </a:rPr>
                        <a:t>Архангельская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Аскинская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Бакалинская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baseline="0" dirty="0" err="1" smtClean="0"/>
                        <a:t>Б</a:t>
                      </a:r>
                      <a:r>
                        <a:rPr lang="ru-RU" sz="1150" kern="1200" dirty="0" err="1" smtClean="0">
                          <a:effectLst/>
                        </a:rPr>
                        <a:t>елебеевская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Белокатайская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Бижбулякская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smtClean="0">
                          <a:effectLst/>
                        </a:rPr>
                        <a:t>Благовещенская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dirty="0" err="1" smtClean="0"/>
                        <a:t>Б</a:t>
                      </a:r>
                      <a:r>
                        <a:rPr lang="ru-RU" sz="1150" kern="1200" dirty="0" err="1" smtClean="0">
                          <a:effectLst/>
                        </a:rPr>
                        <a:t>ольшеустьикинская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Буpзянская</a:t>
                      </a:r>
                      <a:r>
                        <a:rPr lang="ru-RU" sz="1150" kern="1200" baseline="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Буздякская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Бураевская</a:t>
                      </a:r>
                      <a:r>
                        <a:rPr lang="ru-RU" sz="1150" kern="1200" dirty="0" smtClean="0">
                          <a:effectLst/>
                        </a:rPr>
                        <a:t>, Верхне-</a:t>
                      </a:r>
                      <a:r>
                        <a:rPr lang="ru-RU" sz="1150" kern="1200" dirty="0" err="1" smtClean="0">
                          <a:effectLst/>
                        </a:rPr>
                        <a:t>Татышлинская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Верхнеяркеевская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Ермекеевская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Иглинская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Исянгуловская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Ишимбайская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Каpаидельская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Калтасинская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Кармаскалинская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Краснокамская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dirty="0" err="1" smtClean="0"/>
                        <a:t>К</a:t>
                      </a:r>
                      <a:r>
                        <a:rPr lang="ru-RU" sz="1150" kern="1200" dirty="0" err="1" smtClean="0">
                          <a:effectLst/>
                        </a:rPr>
                        <a:t>расноусольская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Кушнаренковская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ЦРБ, </a:t>
                      </a:r>
                      <a:r>
                        <a:rPr lang="ru-RU" sz="1150" kern="1200" dirty="0" err="1" smtClean="0">
                          <a:effectLst/>
                        </a:rPr>
                        <a:t>Мелеузовская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Месягутовская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Стеpлибашевская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Толбазинская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Туймазинская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Чекмагушевская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Языковская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Янаульская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smtClean="0">
                          <a:effectLst/>
                        </a:rPr>
                        <a:t>ДБ Г. Стерлитамак, Санаторий</a:t>
                      </a:r>
                      <a:r>
                        <a:rPr lang="ru-RU" sz="1150" kern="1200" baseline="0" dirty="0" smtClean="0">
                          <a:effectLst/>
                        </a:rPr>
                        <a:t> </a:t>
                      </a:r>
                      <a:r>
                        <a:rPr lang="ru-RU" sz="1150" kern="1200" baseline="0" dirty="0" err="1" smtClean="0">
                          <a:effectLst/>
                        </a:rPr>
                        <a:t>Якты</a:t>
                      </a:r>
                      <a:r>
                        <a:rPr lang="ru-RU" sz="1150" kern="1200" baseline="0" dirty="0" smtClean="0">
                          <a:effectLst/>
                        </a:rPr>
                        <a:t>-куль, РКПБ, РДКБ, </a:t>
                      </a:r>
                      <a:r>
                        <a:rPr lang="ru-RU" sz="1150" kern="1200" dirty="0" smtClean="0">
                          <a:effectLst/>
                        </a:rPr>
                        <a:t>ГБ Г. Кумертау, ГБ №1</a:t>
                      </a:r>
                      <a:r>
                        <a:rPr lang="ru-RU" sz="1150" kern="1200" baseline="0" dirty="0" smtClean="0">
                          <a:effectLst/>
                        </a:rPr>
                        <a:t> </a:t>
                      </a:r>
                      <a:r>
                        <a:rPr lang="ru-RU" sz="1150" kern="1200" dirty="0" smtClean="0">
                          <a:effectLst/>
                        </a:rPr>
                        <a:t>Г. Октябрьский, ГБ Г. Салават, ГКБ № 1  Г. Стерлитамак, Учалинская </a:t>
                      </a:r>
                      <a:r>
                        <a:rPr lang="ru-RU" sz="1150" dirty="0" smtClean="0"/>
                        <a:t>ЦРБ</a:t>
                      </a:r>
                      <a:endParaRPr lang="ru-RU" sz="11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885104"/>
                  </a:ext>
                </a:extLst>
              </a:tr>
              <a:tr h="293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/>
                        <a:t>КОМПЕНСАЦИЯ РАСХОДОВ НА ОПЛАТУ ЖИЛИЩНО-КОММУНАЛЬНЫХ УСЛУГ</a:t>
                      </a:r>
                      <a:endParaRPr lang="ru-RU" sz="11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516518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dirty="0" smtClean="0">
                          <a:effectLst/>
                        </a:rPr>
                        <a:t>Архангельская ЦРБ, </a:t>
                      </a:r>
                      <a:r>
                        <a:rPr lang="ru-RU" sz="1150" kern="1200" dirty="0" err="1" smtClean="0">
                          <a:effectLst/>
                        </a:rPr>
                        <a:t>Аскинская</a:t>
                      </a:r>
                      <a:r>
                        <a:rPr lang="ru-RU" sz="1150" kern="1200" dirty="0" smtClean="0">
                          <a:effectLst/>
                        </a:rPr>
                        <a:t> ЦРБ,</a:t>
                      </a:r>
                      <a:r>
                        <a:rPr lang="ru-RU" sz="1150" kern="1200" baseline="0" dirty="0" smtClean="0">
                          <a:effectLst/>
                        </a:rPr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Балтачевская</a:t>
                      </a:r>
                      <a:r>
                        <a:rPr lang="ru-RU" sz="1150" kern="1200" dirty="0" smtClean="0">
                          <a:effectLst/>
                        </a:rPr>
                        <a:t> ЦРБ, </a:t>
                      </a:r>
                      <a:r>
                        <a:rPr lang="ru-RU" sz="1150" kern="1200" dirty="0" err="1" smtClean="0">
                          <a:effectLst/>
                        </a:rPr>
                        <a:t>Белебеевская</a:t>
                      </a:r>
                      <a:r>
                        <a:rPr lang="ru-RU" sz="1150" kern="1200" dirty="0" smtClean="0">
                          <a:effectLst/>
                        </a:rPr>
                        <a:t> ЦРБ,  Белорецкая ЦГКБ, </a:t>
                      </a:r>
                      <a:r>
                        <a:rPr lang="ru-RU" sz="1150" kern="1200" dirty="0" err="1" smtClean="0">
                          <a:effectLst/>
                        </a:rPr>
                        <a:t>Бижбулякская</a:t>
                      </a:r>
                      <a:r>
                        <a:rPr lang="ru-RU" sz="1150" kern="1200" dirty="0" smtClean="0">
                          <a:effectLst/>
                        </a:rPr>
                        <a:t> ЦРБ, </a:t>
                      </a:r>
                      <a:r>
                        <a:rPr lang="ru-RU" sz="1150" kern="1200" dirty="0" err="1" smtClean="0">
                          <a:effectLst/>
                        </a:rPr>
                        <a:t>Большеустьикинская</a:t>
                      </a:r>
                      <a:r>
                        <a:rPr lang="ru-RU" sz="1150" kern="1200" dirty="0" smtClean="0">
                          <a:effectLst/>
                        </a:rPr>
                        <a:t> ЦРБ, </a:t>
                      </a:r>
                      <a:r>
                        <a:rPr lang="ru-RU" sz="1150" kern="1200" dirty="0" err="1" smtClean="0">
                          <a:effectLst/>
                        </a:rPr>
                        <a:t>Буpзянская</a:t>
                      </a:r>
                      <a:r>
                        <a:rPr lang="ru-RU" sz="1150" kern="1200" dirty="0" smtClean="0">
                          <a:effectLst/>
                        </a:rPr>
                        <a:t> ЦРБ, Верхне-</a:t>
                      </a:r>
                      <a:r>
                        <a:rPr lang="ru-RU" sz="1150" kern="1200" dirty="0" err="1" smtClean="0">
                          <a:effectLst/>
                        </a:rPr>
                        <a:t>Татышлинская</a:t>
                      </a:r>
                      <a:r>
                        <a:rPr lang="ru-RU" sz="1150" kern="1200" dirty="0" smtClean="0">
                          <a:effectLst/>
                        </a:rPr>
                        <a:t> ЦРБ, </a:t>
                      </a:r>
                      <a:r>
                        <a:rPr lang="ru-RU" sz="1150" kern="1200" dirty="0" err="1" smtClean="0">
                          <a:effectLst/>
                        </a:rPr>
                        <a:t>Верхнеяркеевская</a:t>
                      </a:r>
                      <a:r>
                        <a:rPr lang="ru-RU" sz="1150" kern="1200" dirty="0" smtClean="0">
                          <a:effectLst/>
                        </a:rPr>
                        <a:t> ЦРБ, </a:t>
                      </a:r>
                      <a:r>
                        <a:rPr lang="ru-RU" sz="1150" kern="1200" dirty="0" err="1" smtClean="0">
                          <a:effectLst/>
                        </a:rPr>
                        <a:t>Зилаиpская</a:t>
                      </a:r>
                      <a:r>
                        <a:rPr lang="ru-RU" sz="1150" kern="1200" dirty="0" smtClean="0">
                          <a:effectLst/>
                        </a:rPr>
                        <a:t> ЦРБ, </a:t>
                      </a:r>
                      <a:r>
                        <a:rPr lang="ru-RU" sz="1150" kern="1200" dirty="0" err="1" smtClean="0">
                          <a:effectLst/>
                        </a:rPr>
                        <a:t>Малоязовская</a:t>
                      </a:r>
                      <a:r>
                        <a:rPr lang="ru-RU" sz="1150" kern="1200" dirty="0" smtClean="0">
                          <a:effectLst/>
                        </a:rPr>
                        <a:t> ЦРБ, </a:t>
                      </a:r>
                      <a:r>
                        <a:rPr lang="ru-RU" sz="1150" kern="1200" dirty="0" err="1" smtClean="0">
                          <a:effectLst/>
                        </a:rPr>
                        <a:t>Нуримановская</a:t>
                      </a:r>
                      <a:r>
                        <a:rPr lang="ru-RU" sz="1150" kern="1200" dirty="0" smtClean="0">
                          <a:effectLst/>
                        </a:rPr>
                        <a:t>, Раевская ЦРБ,</a:t>
                      </a:r>
                      <a:r>
                        <a:rPr lang="ru-RU" sz="1150" kern="1200" baseline="0" dirty="0" smtClean="0">
                          <a:effectLst/>
                        </a:rPr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Стеpлибашевская</a:t>
                      </a:r>
                      <a:r>
                        <a:rPr lang="ru-RU" sz="1150" kern="1200" dirty="0" smtClean="0">
                          <a:effectLst/>
                        </a:rPr>
                        <a:t> ЦРБ, </a:t>
                      </a:r>
                      <a:r>
                        <a:rPr lang="ru-RU" sz="1150" kern="1200" dirty="0" err="1" smtClean="0">
                          <a:effectLst/>
                        </a:rPr>
                        <a:t>Федоpовская</a:t>
                      </a:r>
                      <a:r>
                        <a:rPr lang="ru-RU" sz="1150" kern="1200" dirty="0" smtClean="0">
                          <a:effectLst/>
                        </a:rPr>
                        <a:t> ЦРБ, Санаторий «</a:t>
                      </a:r>
                      <a:r>
                        <a:rPr lang="ru-RU" sz="1150" kern="1200" dirty="0" err="1" smtClean="0">
                          <a:effectLst/>
                        </a:rPr>
                        <a:t>Толпар</a:t>
                      </a:r>
                      <a:r>
                        <a:rPr lang="ru-RU" sz="1150" kern="1200" dirty="0" smtClean="0">
                          <a:effectLst/>
                        </a:rPr>
                        <a:t>»</a:t>
                      </a:r>
                      <a:endParaRPr lang="ru-RU" sz="115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43957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kern="1200" dirty="0" smtClean="0">
                          <a:effectLst/>
                        </a:rPr>
                        <a:t>ВНЕОЧЕРЕДНОЕ ПРЕДОСТАВЛЕНИЕ  МЕСТА В ДДУ</a:t>
                      </a:r>
                      <a:endParaRPr lang="ru-RU" sz="11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132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err="1" smtClean="0"/>
                        <a:t>Акъя</a:t>
                      </a:r>
                      <a:r>
                        <a:rPr lang="en-US" sz="1150" dirty="0" smtClean="0"/>
                        <a:t>p</a:t>
                      </a:r>
                      <a:r>
                        <a:rPr lang="ru-RU" sz="1150" dirty="0" err="1" smtClean="0"/>
                        <a:t>ская</a:t>
                      </a:r>
                      <a:r>
                        <a:rPr lang="ru-RU" sz="1150" dirty="0" smtClean="0"/>
                        <a:t> ЦРБ, </a:t>
                      </a:r>
                      <a:r>
                        <a:rPr lang="ru-RU" sz="1150" kern="1200" dirty="0" smtClean="0">
                          <a:effectLst/>
                        </a:rPr>
                        <a:t>Архангельская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Баймакская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Бакалинская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Белебеевская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Белокатайская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smtClean="0">
                          <a:effectLst/>
                        </a:rPr>
                        <a:t> Белорецкая ЦГКБ, </a:t>
                      </a:r>
                      <a:r>
                        <a:rPr lang="ru-RU" sz="1150" kern="1200" dirty="0" err="1" smtClean="0">
                          <a:effectLst/>
                        </a:rPr>
                        <a:t>Бижбулякская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smtClean="0">
                          <a:effectLst/>
                        </a:rPr>
                        <a:t>Благовещенская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Большеустьикинская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Буpзянская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err="1" smtClean="0">
                          <a:effectLst/>
                        </a:rPr>
                        <a:t>Буздякская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 </a:t>
                      </a:r>
                      <a:r>
                        <a:rPr lang="ru-RU" sz="1150" kern="1200" dirty="0" smtClean="0">
                          <a:effectLst/>
                        </a:rPr>
                        <a:t>Верхне-</a:t>
                      </a:r>
                      <a:r>
                        <a:rPr lang="ru-RU" sz="1150" kern="1200" dirty="0" err="1" smtClean="0">
                          <a:effectLst/>
                        </a:rPr>
                        <a:t>Татышлинская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Верхнеяркеевская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Давлекановская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Ермекеевская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Зилаиpская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Исянгуловская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Ишимбайская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Калтасинская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Кармаскалинская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Красноусольская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Кушнаренковская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Малоязовская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Мелеузовская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Месягутовская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smtClean="0">
                          <a:effectLst/>
                        </a:rPr>
                        <a:t>Раевская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Стеpлибашевская</a:t>
                      </a:r>
                      <a:r>
                        <a:rPr lang="ru-RU" sz="1150" kern="1200" dirty="0" smtClean="0">
                          <a:effectLst/>
                        </a:rPr>
                        <a:t> 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Толбазинская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Туймазинская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Федоpовская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Чекмагушевская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Чишминская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Шаpанская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err="1" smtClean="0">
                          <a:effectLst/>
                        </a:rPr>
                        <a:t>Янаульская</a:t>
                      </a:r>
                      <a:r>
                        <a:rPr lang="ru-RU" sz="1150" kern="1200" dirty="0" smtClean="0">
                          <a:effectLst/>
                        </a:rPr>
                        <a:t>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smtClean="0">
                          <a:effectLst/>
                        </a:rPr>
                        <a:t>ДБ Г. Стерлитамак, Поликлиника №46 Г. Уфа, Санаторий «</a:t>
                      </a:r>
                      <a:r>
                        <a:rPr lang="ru-RU" sz="1150" kern="1200" dirty="0" err="1" smtClean="0">
                          <a:effectLst/>
                        </a:rPr>
                        <a:t>Сакмар</a:t>
                      </a:r>
                      <a:r>
                        <a:rPr lang="ru-RU" sz="1150" kern="1200" dirty="0" smtClean="0">
                          <a:effectLst/>
                        </a:rPr>
                        <a:t>», ГБ Г. Нефтекамск, ГБ Г. Салават, Учалинская </a:t>
                      </a:r>
                      <a:r>
                        <a:rPr lang="ru-RU" sz="1150" dirty="0" smtClean="0"/>
                        <a:t>ЦРБ,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smtClean="0">
                          <a:effectLst/>
                        </a:rPr>
                        <a:t>ЦГБ Г. Сибай</a:t>
                      </a:r>
                      <a:endParaRPr lang="ru-RU" sz="1150" dirty="0" smtClean="0"/>
                    </a:p>
                    <a:p>
                      <a:pPr algn="l">
                        <a:lnSpc>
                          <a:spcPts val="1300"/>
                        </a:lnSpc>
                      </a:pPr>
                      <a:endParaRPr lang="ru-RU" sz="11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830136"/>
                  </a:ext>
                </a:extLst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0" y="5758540"/>
            <a:ext cx="1841607" cy="1316630"/>
            <a:chOff x="8709" y="5539188"/>
            <a:chExt cx="1841607" cy="131663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" y="5539188"/>
              <a:ext cx="1841606" cy="131663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9" y="5723069"/>
              <a:ext cx="1663837" cy="1123611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9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70" y="132695"/>
            <a:ext cx="646148" cy="60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1413</Words>
  <Application>Microsoft Office PowerPoint</Application>
  <PresentationFormat>Широкоэкранный</PresentationFormat>
  <Paragraphs>206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jss913@yandex.ru</dc:creator>
  <cp:lastModifiedBy>Bajanova</cp:lastModifiedBy>
  <cp:revision>96</cp:revision>
  <dcterms:created xsi:type="dcterms:W3CDTF">2024-03-25T08:04:24Z</dcterms:created>
  <dcterms:modified xsi:type="dcterms:W3CDTF">2024-03-29T02:35:33Z</dcterms:modified>
</cp:coreProperties>
</file>