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8"/>
  </p:notesMasterIdLst>
  <p:sldIdLst>
    <p:sldId id="256" r:id="rId2"/>
    <p:sldId id="303" r:id="rId3"/>
    <p:sldId id="304" r:id="rId4"/>
    <p:sldId id="306" r:id="rId5"/>
    <p:sldId id="307" r:id="rId6"/>
    <p:sldId id="300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st" initials="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822" y="-90"/>
      </p:cViewPr>
      <p:guideLst>
        <p:guide orient="horz" pos="1620"/>
        <p:guide pos="2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06F24-1BC1-46C6-BAF9-DD17A29743BA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28860-9639-4B3E-A892-71A0AAB3A0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78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07504" y="123478"/>
            <a:ext cx="8928992" cy="4896544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1043608" y="267494"/>
            <a:ext cx="6408712" cy="648072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ГОСУДАРСТВЕННОЕ АВТОНОМНОЕ УЧРЕЖДЕНИЕ ДОПОЛНИТЕЛЬНОГО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ПРОФЕССИОНАЛЬНОГО ОБРАЗОВАНИЯ РЕСПУБЛИКИ БАШКОРТОСТАН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«Центр повышения квалификации»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7494"/>
            <a:ext cx="1296144" cy="601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503238" y="1779662"/>
            <a:ext cx="8389937" cy="1223962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ru-RU" dirty="0" smtClean="0"/>
              <a:t>Название</a:t>
            </a:r>
            <a:endParaRPr lang="ru-RU" dirty="0"/>
          </a:p>
        </p:txBody>
      </p:sp>
      <p:sp>
        <p:nvSpPr>
          <p:cNvPr id="20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7" y="4599373"/>
            <a:ext cx="1296145" cy="348641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ru-RU" dirty="0" smtClean="0"/>
              <a:t>Дата</a:t>
            </a:r>
            <a:endParaRPr lang="ru-RU" dirty="0"/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5868144" y="3867894"/>
            <a:ext cx="2880320" cy="492655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l">
              <a:buNone/>
              <a:defRPr sz="2000"/>
            </a:lvl1pPr>
          </a:lstStyle>
          <a:p>
            <a:pPr lvl="0"/>
            <a:r>
              <a:rPr lang="ru-RU" dirty="0" smtClean="0"/>
              <a:t>Имя преподавателя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1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7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392250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7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199806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87575"/>
            <a:ext cx="8229600" cy="360704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pic>
        <p:nvPicPr>
          <p:cNvPr id="6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40445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pic>
        <p:nvPicPr>
          <p:cNvPr id="6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312087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6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41823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580116" y="699542"/>
            <a:ext cx="2058091" cy="30037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1493876" y="1770554"/>
            <a:ext cx="30963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3200" b="1" dirty="0" smtClean="0">
                <a:solidFill>
                  <a:schemeClr val="tx1"/>
                </a:solidFill>
                <a:latin typeface="Constantia" pitchFamily="18" charset="0"/>
              </a:rPr>
              <a:t>Вопросы?</a:t>
            </a:r>
          </a:p>
          <a:p>
            <a:endParaRPr lang="ru-RU" dirty="0"/>
          </a:p>
        </p:txBody>
      </p:sp>
      <p:pic>
        <p:nvPicPr>
          <p:cNvPr id="6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275683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0" y="1419623"/>
            <a:ext cx="4145656" cy="27637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42988" y="1851025"/>
            <a:ext cx="3600450" cy="1225550"/>
          </a:xfrm>
          <a:prstGeom prst="rect">
            <a:avLst/>
          </a:prstGeom>
        </p:spPr>
        <p:txBody>
          <a:bodyPr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Constantia" pitchFamily="18" charset="0"/>
                <a:ea typeface="+mj-ea"/>
                <a:cs typeface="Times New Roman" pitchFamily="18" charset="0"/>
              </a:rPr>
              <a:t>Благодарим за внимание!</a:t>
            </a:r>
            <a:endParaRPr lang="ru-RU" sz="3600" dirty="0">
              <a:solidFill>
                <a:schemeClr val="tx1"/>
              </a:solidFill>
              <a:latin typeface="Constantia" pitchFamily="18" charset="0"/>
              <a:ea typeface="+mj-ea"/>
              <a:cs typeface="+mj-cs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07504" y="123478"/>
            <a:ext cx="8928992" cy="4896544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pic>
        <p:nvPicPr>
          <p:cNvPr id="12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272899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05980"/>
            <a:ext cx="7859216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7575"/>
            <a:ext cx="8229600" cy="36070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77846"/>
            <a:ext cx="8075240" cy="103848"/>
          </a:xfrm>
          <a:prstGeom prst="rect">
            <a:avLst/>
          </a:prstGeom>
        </p:spPr>
      </p:pic>
      <p:pic>
        <p:nvPicPr>
          <p:cNvPr id="11" name="Picture 27" descr="H:\материал\Эмблема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364418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6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148922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87575"/>
            <a:ext cx="4038600" cy="3607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87575"/>
            <a:ext cx="4038600" cy="3607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pic>
        <p:nvPicPr>
          <p:cNvPr id="7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77846"/>
            <a:ext cx="8075240" cy="10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02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1556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491631"/>
            <a:ext cx="4040188" cy="3102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91556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491631"/>
            <a:ext cx="4041775" cy="3102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pic>
        <p:nvPicPr>
          <p:cNvPr id="9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77846"/>
            <a:ext cx="8075240" cy="10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3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1560" y="205980"/>
            <a:ext cx="8075240" cy="63757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pic>
        <p:nvPicPr>
          <p:cNvPr id="5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389902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H:\материал\Эмблема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64807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77788" y="4732570"/>
            <a:ext cx="83884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Государственное автономное учреждение дополнительного профессионального образования Республики Башкортостан "Центр повышения</a:t>
            </a:r>
            <a:r>
              <a:rPr lang="ru-RU" sz="800" b="1" baseline="0" dirty="0" smtClean="0"/>
              <a:t> </a:t>
            </a:r>
            <a:r>
              <a:rPr lang="ru-RU" sz="800" b="1" dirty="0" smtClean="0"/>
              <a:t>квалификации"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294518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07504" y="123478"/>
            <a:ext cx="8928992" cy="4896544"/>
          </a:xfrm>
          <a:prstGeom prst="rect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766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2"/>
          </p:nvPr>
        </p:nvSpPr>
        <p:spPr>
          <a:xfrm>
            <a:off x="431048" y="1346525"/>
            <a:ext cx="8389937" cy="122396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+mj-lt"/>
              </a:rPr>
              <a:t>Веб-кабинет ГАУ ДПО</a:t>
            </a:r>
          </a:p>
          <a:p>
            <a:r>
              <a:rPr lang="ru-RU" b="1" dirty="0" smtClean="0">
                <a:latin typeface="+mj-lt"/>
              </a:rPr>
              <a:t> </a:t>
            </a:r>
            <a:r>
              <a:rPr lang="ru-RU" b="1" dirty="0">
                <a:latin typeface="+mj-lt"/>
              </a:rPr>
              <a:t>«Центр повышения квалификации</a:t>
            </a:r>
            <a:r>
              <a:rPr lang="ru-RU" b="1" dirty="0" smtClean="0">
                <a:latin typeface="+mj-lt"/>
              </a:rPr>
              <a:t>»: порядок подачи заявок на </a:t>
            </a:r>
            <a:r>
              <a:rPr lang="ru-RU" b="1" dirty="0" smtClean="0">
                <a:latin typeface="+mj-lt"/>
              </a:rPr>
              <a:t>обучение на 2023 г.</a:t>
            </a:r>
            <a:endParaRPr lang="ru-RU" dirty="0"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Уфа, 2021 г.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5462337" y="3092117"/>
            <a:ext cx="3286127" cy="1697598"/>
          </a:xfrm>
        </p:spPr>
        <p:txBody>
          <a:bodyPr/>
          <a:lstStyle/>
          <a:p>
            <a:pPr algn="ctr"/>
            <a:r>
              <a:rPr lang="ru-RU" sz="1600" dirty="0" smtClean="0"/>
              <a:t>Мастер производственного обучения </a:t>
            </a:r>
            <a:r>
              <a:rPr lang="mr-IN" sz="1600" dirty="0" smtClean="0"/>
              <a:t>–</a:t>
            </a:r>
            <a:endParaRPr lang="ru-RU" sz="1600" dirty="0" smtClean="0"/>
          </a:p>
          <a:p>
            <a:pPr algn="ctr"/>
            <a:r>
              <a:rPr lang="ru-RU" sz="1600" dirty="0"/>
              <a:t>у</a:t>
            </a:r>
            <a:r>
              <a:rPr lang="ru-RU" sz="1600" dirty="0" smtClean="0"/>
              <a:t>полномоченный по качеству образовательной деятельности</a:t>
            </a:r>
          </a:p>
          <a:p>
            <a:pPr algn="ctr"/>
            <a:r>
              <a:rPr lang="ru-RU" sz="1600" dirty="0" smtClean="0"/>
              <a:t>Яшина Олеся </a:t>
            </a:r>
            <a:r>
              <a:rPr lang="ru-RU" sz="1600" dirty="0" err="1"/>
              <a:t>Шамильевна</a:t>
            </a:r>
            <a:endParaRPr lang="ru-RU" sz="1600" dirty="0"/>
          </a:p>
          <a:p>
            <a:pPr algn="ctr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652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в </a:t>
            </a:r>
            <a:r>
              <a:rPr lang="en-US" dirty="0"/>
              <a:t>Web</a:t>
            </a:r>
            <a:r>
              <a:rPr lang="ru-RU" dirty="0" smtClean="0"/>
              <a:t>-кабинете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0846" y="931483"/>
            <a:ext cx="1968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Подача </a:t>
            </a:r>
            <a:r>
              <a:rPr lang="ru-RU" dirty="0" smtClean="0"/>
              <a:t>заявки на 2023 г.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32104" y="931483"/>
            <a:ext cx="36234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Согласование заявок и формирование персонализированных </a:t>
            </a:r>
            <a:r>
              <a:rPr lang="ru-RU" sz="1400" dirty="0" smtClean="0"/>
              <a:t>путевок</a:t>
            </a:r>
          </a:p>
          <a:p>
            <a:pPr algn="ctr"/>
            <a:r>
              <a:rPr lang="ru-RU" sz="1400" dirty="0" smtClean="0"/>
              <a:t>(до 31.03.2021г.  в соответствии с Планом)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409346" y="931483"/>
            <a:ext cx="2284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Внесение изменений</a:t>
            </a:r>
            <a:endParaRPr lang="ru-RU" dirty="0"/>
          </a:p>
        </p:txBody>
      </p:sp>
      <p:pic>
        <p:nvPicPr>
          <p:cNvPr id="1026" name="Picture 2" descr="https://webstockreview.net/images250_/clipart-book-inventory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138" y="1648320"/>
            <a:ext cx="622387" cy="66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94829" y="2615013"/>
            <a:ext cx="2521007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AutoNum type="arabicPeriod"/>
            </a:pPr>
            <a:r>
              <a:rPr lang="ru-RU" sz="1400" dirty="0" smtClean="0"/>
              <a:t>Формирование списка сотрудников МО</a:t>
            </a:r>
          </a:p>
          <a:p>
            <a:pPr>
              <a:buAutoNum type="arabicPeriod"/>
            </a:pPr>
            <a:r>
              <a:rPr lang="ru-RU" sz="1400" dirty="0" smtClean="0"/>
              <a:t>Заполнение анкеты сотрудников МО</a:t>
            </a:r>
          </a:p>
          <a:p>
            <a:pPr>
              <a:buAutoNum type="arabicPeriod"/>
            </a:pPr>
            <a:r>
              <a:rPr lang="ru-RU" sz="1400" dirty="0" smtClean="0"/>
              <a:t>Прикрепление сотрудников к циклам по кварталам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127374" y="2615013"/>
            <a:ext cx="2897411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AutoNum type="arabicPeriod"/>
            </a:pPr>
            <a:r>
              <a:rPr lang="ru-RU" sz="1400" dirty="0" smtClean="0"/>
              <a:t>Согласование заявок на обучение сотрудников медицинской организации совместно с Центром (дистанционно/очно)</a:t>
            </a:r>
          </a:p>
          <a:p>
            <a:pPr>
              <a:buFontTx/>
              <a:buAutoNum type="arabicPeriod"/>
            </a:pPr>
            <a:r>
              <a:rPr lang="ru-RU" sz="1400" dirty="0" smtClean="0"/>
              <a:t> Прикрепление </a:t>
            </a:r>
            <a:r>
              <a:rPr lang="ru-RU" sz="1400" dirty="0"/>
              <a:t>сотрудников медицинской организации </a:t>
            </a:r>
            <a:r>
              <a:rPr lang="ru-RU" sz="1400" dirty="0" smtClean="0"/>
              <a:t>к конкретным датам</a:t>
            </a:r>
            <a:endParaRPr lang="ru-RU" sz="1400" dirty="0"/>
          </a:p>
          <a:p>
            <a:pPr>
              <a:buAutoNum type="arabicPeriod"/>
            </a:pPr>
            <a:r>
              <a:rPr lang="ru-RU" sz="1400" dirty="0"/>
              <a:t>Ф</a:t>
            </a:r>
            <a:r>
              <a:rPr lang="ru-RU" sz="1400" dirty="0" smtClean="0"/>
              <a:t>ормирование персонализированных путевок</a:t>
            </a:r>
          </a:p>
        </p:txBody>
      </p:sp>
      <p:pic>
        <p:nvPicPr>
          <p:cNvPr id="1030" name="Picture 6" descr="https://www.wbcsmadeeasy.in/wp-content/uploads/2020/04/QUESTION-PAPER-2-WBCSMADEEAS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724" y="1648320"/>
            <a:ext cx="664710" cy="66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135880" y="2615013"/>
            <a:ext cx="2811567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AutoNum type="arabicPeriod"/>
            </a:pPr>
            <a:r>
              <a:rPr lang="ru-RU" sz="1400" dirty="0" smtClean="0"/>
              <a:t> Подачи заявки на внесение изменений в путевку с обоснованием (в пределах выделенных МО мест)</a:t>
            </a:r>
          </a:p>
          <a:p>
            <a:pPr>
              <a:buFontTx/>
              <a:buAutoNum type="arabicPeriod"/>
            </a:pPr>
            <a:r>
              <a:rPr lang="ru-RU" sz="1400" dirty="0" smtClean="0"/>
              <a:t>Согласование изменений Центром </a:t>
            </a:r>
            <a:r>
              <a:rPr lang="ru-RU" sz="1400" dirty="0"/>
              <a:t>(дистанционно/очно)</a:t>
            </a:r>
          </a:p>
          <a:p>
            <a:pPr>
              <a:buAutoNum type="arabicPeriod"/>
            </a:pPr>
            <a:r>
              <a:rPr lang="ru-RU" sz="1400" dirty="0" smtClean="0"/>
              <a:t>Формирование персонализированной путевки на другого </a:t>
            </a:r>
            <a:r>
              <a:rPr lang="ru-RU" sz="1400" dirty="0" smtClean="0"/>
              <a:t>сотрудника/цикл/дату</a:t>
            </a:r>
            <a:endParaRPr lang="ru-RU" sz="1400" dirty="0" smtClean="0"/>
          </a:p>
        </p:txBody>
      </p:sp>
      <p:sp>
        <p:nvSpPr>
          <p:cNvPr id="9" name="Штриховая стрелка вправо 8"/>
          <p:cNvSpPr/>
          <p:nvPr/>
        </p:nvSpPr>
        <p:spPr bwMode="auto">
          <a:xfrm>
            <a:off x="5888051" y="1774646"/>
            <a:ext cx="367469" cy="434903"/>
          </a:xfrm>
          <a:prstGeom prst="stripedRightArrow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16" name="Штриховая стрелка вправо 15"/>
          <p:cNvSpPr/>
          <p:nvPr/>
        </p:nvSpPr>
        <p:spPr bwMode="auto">
          <a:xfrm>
            <a:off x="2632103" y="1774646"/>
            <a:ext cx="367469" cy="434903"/>
          </a:xfrm>
          <a:prstGeom prst="stripedRightArrow">
            <a:avLst/>
          </a:prstGeom>
          <a:noFill/>
          <a:ln w="41275" cap="rnd" cmpd="thickThin">
            <a:gradFill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prstDash val="solid"/>
            <a:round/>
            <a:headEnd/>
            <a:tailEnd/>
          </a:ln>
        </p:spPr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pic>
        <p:nvPicPr>
          <p:cNvPr id="1032" name="Picture 8" descr="https://www.itgovernance.eu/blog/it/wp-content/uploads/2017/09/note-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291" y="1648320"/>
            <a:ext cx="664710" cy="66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Прежняя версия </a:t>
            </a:r>
            <a:r>
              <a:rPr lang="en-US" dirty="0" smtClean="0"/>
              <a:t>Web</a:t>
            </a:r>
            <a:r>
              <a:rPr lang="ru-RU" dirty="0" smtClean="0"/>
              <a:t>-кабинета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90545" y="2174384"/>
            <a:ext cx="1247686" cy="4529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Цикл 1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700598" y="1626107"/>
            <a:ext cx="1034040" cy="291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I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квартал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700598" y="2024823"/>
            <a:ext cx="1034040" cy="291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II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квартал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700598" y="2476680"/>
            <a:ext cx="1034040" cy="291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III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квартал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700598" y="2879402"/>
            <a:ext cx="1034040" cy="291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IV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 квартал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2931196" y="2098785"/>
            <a:ext cx="1016961" cy="4134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Количество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 человек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4221758" y="2174384"/>
            <a:ext cx="1494772" cy="4529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Согласование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2931196" y="1616469"/>
            <a:ext cx="1016961" cy="4134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Количество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 человек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931195" y="3104256"/>
            <a:ext cx="1016961" cy="4134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Количество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 человек</a:t>
            </a: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2931195" y="2621940"/>
            <a:ext cx="1016961" cy="4134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Количество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 человек</a:t>
            </a: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5888602" y="1358990"/>
            <a:ext cx="2136491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cxnSp>
        <p:nvCxnSpPr>
          <p:cNvPr id="30" name="Прямая со стрелкой 29"/>
          <p:cNvCxnSpPr>
            <a:stCxn id="5" idx="3"/>
            <a:endCxn id="7" idx="1"/>
          </p:cNvCxnSpPr>
          <p:nvPr/>
        </p:nvCxnSpPr>
        <p:spPr>
          <a:xfrm flipV="1">
            <a:off x="1538231" y="1771654"/>
            <a:ext cx="162367" cy="629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Прямая со стрелкой 2047"/>
          <p:cNvCxnSpPr>
            <a:stCxn id="5" idx="3"/>
            <a:endCxn id="8" idx="1"/>
          </p:cNvCxnSpPr>
          <p:nvPr/>
        </p:nvCxnSpPr>
        <p:spPr>
          <a:xfrm flipV="1">
            <a:off x="1538231" y="2170370"/>
            <a:ext cx="162367" cy="230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1" name="Прямая со стрелкой 2050"/>
          <p:cNvCxnSpPr>
            <a:stCxn id="5" idx="3"/>
            <a:endCxn id="9" idx="1"/>
          </p:cNvCxnSpPr>
          <p:nvPr/>
        </p:nvCxnSpPr>
        <p:spPr>
          <a:xfrm>
            <a:off x="1538231" y="2400848"/>
            <a:ext cx="162367" cy="221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Прямая со стрелкой 2052"/>
          <p:cNvCxnSpPr>
            <a:stCxn id="5" idx="3"/>
            <a:endCxn id="10" idx="1"/>
          </p:cNvCxnSpPr>
          <p:nvPr/>
        </p:nvCxnSpPr>
        <p:spPr>
          <a:xfrm>
            <a:off x="1538231" y="2400848"/>
            <a:ext cx="162367" cy="624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Прямая со стрелкой 2054"/>
          <p:cNvCxnSpPr>
            <a:stCxn id="7" idx="3"/>
            <a:endCxn id="17" idx="1"/>
          </p:cNvCxnSpPr>
          <p:nvPr/>
        </p:nvCxnSpPr>
        <p:spPr>
          <a:xfrm>
            <a:off x="2734638" y="1771654"/>
            <a:ext cx="196558" cy="51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Прямая со стрелкой 2056"/>
          <p:cNvCxnSpPr>
            <a:stCxn id="8" idx="3"/>
            <a:endCxn id="11" idx="1"/>
          </p:cNvCxnSpPr>
          <p:nvPr/>
        </p:nvCxnSpPr>
        <p:spPr>
          <a:xfrm>
            <a:off x="2734638" y="2170370"/>
            <a:ext cx="196558" cy="135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Прямая со стрелкой 2058"/>
          <p:cNvCxnSpPr>
            <a:stCxn id="9" idx="3"/>
            <a:endCxn id="19" idx="1"/>
          </p:cNvCxnSpPr>
          <p:nvPr/>
        </p:nvCxnSpPr>
        <p:spPr>
          <a:xfrm>
            <a:off x="2734638" y="2622227"/>
            <a:ext cx="196557" cy="206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1" name="Прямая со стрелкой 2060"/>
          <p:cNvCxnSpPr>
            <a:stCxn id="10" idx="3"/>
            <a:endCxn id="18" idx="1"/>
          </p:cNvCxnSpPr>
          <p:nvPr/>
        </p:nvCxnSpPr>
        <p:spPr>
          <a:xfrm>
            <a:off x="2734638" y="3024949"/>
            <a:ext cx="196557" cy="2860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2" name="Прямоугольник 2061"/>
          <p:cNvSpPr/>
          <p:nvPr/>
        </p:nvSpPr>
        <p:spPr bwMode="auto">
          <a:xfrm>
            <a:off x="2832915" y="1110953"/>
            <a:ext cx="1234883" cy="3529413"/>
          </a:xfrm>
          <a:prstGeom prst="rect">
            <a:avLst/>
          </a:prstGeom>
          <a:noFill/>
          <a:ln>
            <a:prstDash val="dashDot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47" name="Прямоугольник 46"/>
          <p:cNvSpPr/>
          <p:nvPr/>
        </p:nvSpPr>
        <p:spPr bwMode="auto">
          <a:xfrm>
            <a:off x="3157731" y="1013212"/>
            <a:ext cx="563887" cy="45292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МО</a:t>
            </a: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4683245" y="1013212"/>
            <a:ext cx="1580822" cy="45292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Центр</a:t>
            </a:r>
          </a:p>
        </p:txBody>
      </p:sp>
      <p:cxnSp>
        <p:nvCxnSpPr>
          <p:cNvPr id="2064" name="Прямая со стрелкой 2063"/>
          <p:cNvCxnSpPr>
            <a:stCxn id="17" idx="3"/>
            <a:endCxn id="15" idx="1"/>
          </p:cNvCxnSpPr>
          <p:nvPr/>
        </p:nvCxnSpPr>
        <p:spPr>
          <a:xfrm>
            <a:off x="3948157" y="1823172"/>
            <a:ext cx="273601" cy="5776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6" name="Прямая со стрелкой 2065"/>
          <p:cNvCxnSpPr>
            <a:stCxn id="11" idx="3"/>
            <a:endCxn id="15" idx="1"/>
          </p:cNvCxnSpPr>
          <p:nvPr/>
        </p:nvCxnSpPr>
        <p:spPr>
          <a:xfrm>
            <a:off x="3948157" y="2305488"/>
            <a:ext cx="273601" cy="95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8" name="Прямая со стрелкой 2067"/>
          <p:cNvCxnSpPr>
            <a:stCxn id="19" idx="3"/>
            <a:endCxn id="15" idx="1"/>
          </p:cNvCxnSpPr>
          <p:nvPr/>
        </p:nvCxnSpPr>
        <p:spPr>
          <a:xfrm flipV="1">
            <a:off x="3948156" y="2400848"/>
            <a:ext cx="273602" cy="427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0" name="Прямая со стрелкой 2069"/>
          <p:cNvCxnSpPr>
            <a:stCxn id="18" idx="3"/>
            <a:endCxn id="15" idx="1"/>
          </p:cNvCxnSpPr>
          <p:nvPr/>
        </p:nvCxnSpPr>
        <p:spPr>
          <a:xfrm flipV="1">
            <a:off x="3948156" y="2400848"/>
            <a:ext cx="273602" cy="910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 bwMode="auto">
          <a:xfrm>
            <a:off x="5888603" y="1834464"/>
            <a:ext cx="2136491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5888603" y="2311226"/>
            <a:ext cx="2136491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5888603" y="2755601"/>
            <a:ext cx="2136491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5879463" y="3244844"/>
            <a:ext cx="2136491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5879462" y="3732596"/>
            <a:ext cx="2136491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5478405" y="5878100"/>
            <a:ext cx="2385477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по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cxnSp>
        <p:nvCxnSpPr>
          <p:cNvPr id="2076" name="Прямая со стрелкой 2075"/>
          <p:cNvCxnSpPr>
            <a:stCxn id="15" idx="3"/>
            <a:endCxn id="20" idx="1"/>
          </p:cNvCxnSpPr>
          <p:nvPr/>
        </p:nvCxnSpPr>
        <p:spPr>
          <a:xfrm flipV="1">
            <a:off x="5716530" y="1555312"/>
            <a:ext cx="172072" cy="845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8" name="Прямая со стрелкой 2077"/>
          <p:cNvCxnSpPr>
            <a:stCxn id="15" idx="3"/>
            <a:endCxn id="57" idx="1"/>
          </p:cNvCxnSpPr>
          <p:nvPr/>
        </p:nvCxnSpPr>
        <p:spPr>
          <a:xfrm flipV="1">
            <a:off x="5716530" y="2030786"/>
            <a:ext cx="172073" cy="37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5" idx="3"/>
            <a:endCxn id="58" idx="1"/>
          </p:cNvCxnSpPr>
          <p:nvPr/>
        </p:nvCxnSpPr>
        <p:spPr>
          <a:xfrm>
            <a:off x="5716530" y="2400848"/>
            <a:ext cx="172073" cy="10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5" idx="3"/>
            <a:endCxn id="59" idx="1"/>
          </p:cNvCxnSpPr>
          <p:nvPr/>
        </p:nvCxnSpPr>
        <p:spPr>
          <a:xfrm>
            <a:off x="5716530" y="2400848"/>
            <a:ext cx="172073" cy="551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5" idx="3"/>
            <a:endCxn id="60" idx="1"/>
          </p:cNvCxnSpPr>
          <p:nvPr/>
        </p:nvCxnSpPr>
        <p:spPr>
          <a:xfrm>
            <a:off x="5716530" y="2400848"/>
            <a:ext cx="162933" cy="1040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5" idx="3"/>
            <a:endCxn id="61" idx="1"/>
          </p:cNvCxnSpPr>
          <p:nvPr/>
        </p:nvCxnSpPr>
        <p:spPr>
          <a:xfrm>
            <a:off x="5716530" y="2400848"/>
            <a:ext cx="162932" cy="1528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 bwMode="auto">
          <a:xfrm>
            <a:off x="4170471" y="1093861"/>
            <a:ext cx="3965125" cy="3529413"/>
          </a:xfrm>
          <a:prstGeom prst="rect">
            <a:avLst/>
          </a:prstGeom>
          <a:noFill/>
          <a:ln>
            <a:prstDash val="dashDot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80" name="Прямоугольник 79"/>
          <p:cNvSpPr/>
          <p:nvPr/>
        </p:nvSpPr>
        <p:spPr bwMode="auto">
          <a:xfrm>
            <a:off x="6272674" y="4198388"/>
            <a:ext cx="1580822" cy="22646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…</a:t>
            </a:r>
          </a:p>
        </p:txBody>
      </p:sp>
      <p:pic>
        <p:nvPicPr>
          <p:cNvPr id="82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925" y="1792660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610" y="2269904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610" y="2703869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925" y="3155638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405" y="3631888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Прямоугольник 120"/>
          <p:cNvSpPr/>
          <p:nvPr/>
        </p:nvSpPr>
        <p:spPr bwMode="auto">
          <a:xfrm>
            <a:off x="8230214" y="1102407"/>
            <a:ext cx="691596" cy="3529413"/>
          </a:xfrm>
          <a:prstGeom prst="rect">
            <a:avLst/>
          </a:prstGeom>
          <a:noFill/>
          <a:ln>
            <a:prstDash val="dashDot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122" name="Прямоугольник 121"/>
          <p:cNvSpPr/>
          <p:nvPr/>
        </p:nvSpPr>
        <p:spPr bwMode="auto">
          <a:xfrm>
            <a:off x="8327586" y="1013212"/>
            <a:ext cx="563887" cy="45292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МО</a:t>
            </a:r>
          </a:p>
        </p:txBody>
      </p:sp>
      <p:pic>
        <p:nvPicPr>
          <p:cNvPr id="81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925" y="1299235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0" name="Прямая со стрелкой 89"/>
          <p:cNvCxnSpPr>
            <a:stCxn id="20" idx="3"/>
            <a:endCxn id="81" idx="1"/>
          </p:cNvCxnSpPr>
          <p:nvPr/>
        </p:nvCxnSpPr>
        <p:spPr>
          <a:xfrm flipV="1">
            <a:off x="8025093" y="1537360"/>
            <a:ext cx="321832" cy="179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stCxn id="57" idx="3"/>
            <a:endCxn id="82" idx="1"/>
          </p:cNvCxnSpPr>
          <p:nvPr/>
        </p:nvCxnSpPr>
        <p:spPr>
          <a:xfrm flipV="1">
            <a:off x="8025094" y="2030785"/>
            <a:ext cx="32183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59" idx="3"/>
            <a:endCxn id="84" idx="1"/>
          </p:cNvCxnSpPr>
          <p:nvPr/>
        </p:nvCxnSpPr>
        <p:spPr>
          <a:xfrm flipV="1">
            <a:off x="8025094" y="2941994"/>
            <a:ext cx="319516" cy="99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>
            <a:stCxn id="60" idx="3"/>
            <a:endCxn id="85" idx="1"/>
          </p:cNvCxnSpPr>
          <p:nvPr/>
        </p:nvCxnSpPr>
        <p:spPr>
          <a:xfrm flipV="1">
            <a:off x="8015954" y="3393763"/>
            <a:ext cx="330971" cy="474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>
            <a:stCxn id="61" idx="3"/>
            <a:endCxn id="86" idx="1"/>
          </p:cNvCxnSpPr>
          <p:nvPr/>
        </p:nvCxnSpPr>
        <p:spPr>
          <a:xfrm flipV="1">
            <a:off x="8015953" y="3870013"/>
            <a:ext cx="355452" cy="58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2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Новая версия </a:t>
            </a:r>
            <a:r>
              <a:rPr lang="en-US" dirty="0" smtClean="0"/>
              <a:t>Web</a:t>
            </a:r>
            <a:r>
              <a:rPr lang="ru-RU" dirty="0" smtClean="0"/>
              <a:t>-кабинета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90545" y="2174384"/>
            <a:ext cx="1247686" cy="4529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Цикл 1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700598" y="1626107"/>
            <a:ext cx="1034040" cy="291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I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квартал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700598" y="2024823"/>
            <a:ext cx="1034040" cy="291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II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квартал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700598" y="2476680"/>
            <a:ext cx="1034040" cy="291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III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квартал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700598" y="2879402"/>
            <a:ext cx="1034040" cy="2910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IV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 квартал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2931196" y="2098785"/>
            <a:ext cx="1016961" cy="4134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4221758" y="2174384"/>
            <a:ext cx="1494772" cy="4529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Согласование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2931196" y="1553625"/>
            <a:ext cx="1016961" cy="476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931195" y="3104256"/>
            <a:ext cx="1016961" cy="4134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2931195" y="2621940"/>
            <a:ext cx="1016961" cy="4134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5888603" y="1179524"/>
            <a:ext cx="1059104" cy="4384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</p:txBody>
      </p:sp>
      <p:cxnSp>
        <p:nvCxnSpPr>
          <p:cNvPr id="30" name="Прямая со стрелкой 29"/>
          <p:cNvCxnSpPr>
            <a:stCxn id="5" idx="3"/>
            <a:endCxn id="7" idx="1"/>
          </p:cNvCxnSpPr>
          <p:nvPr/>
        </p:nvCxnSpPr>
        <p:spPr>
          <a:xfrm flipV="1">
            <a:off x="1538231" y="1771654"/>
            <a:ext cx="162367" cy="629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Прямая со стрелкой 2047"/>
          <p:cNvCxnSpPr>
            <a:stCxn id="5" idx="3"/>
            <a:endCxn id="8" idx="1"/>
          </p:cNvCxnSpPr>
          <p:nvPr/>
        </p:nvCxnSpPr>
        <p:spPr>
          <a:xfrm flipV="1">
            <a:off x="1538231" y="2170370"/>
            <a:ext cx="162367" cy="230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1" name="Прямая со стрелкой 2050"/>
          <p:cNvCxnSpPr>
            <a:stCxn id="5" idx="3"/>
            <a:endCxn id="9" idx="1"/>
          </p:cNvCxnSpPr>
          <p:nvPr/>
        </p:nvCxnSpPr>
        <p:spPr>
          <a:xfrm>
            <a:off x="1538231" y="2400848"/>
            <a:ext cx="162367" cy="221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Прямая со стрелкой 2052"/>
          <p:cNvCxnSpPr>
            <a:stCxn id="5" idx="3"/>
            <a:endCxn id="10" idx="1"/>
          </p:cNvCxnSpPr>
          <p:nvPr/>
        </p:nvCxnSpPr>
        <p:spPr>
          <a:xfrm>
            <a:off x="1538231" y="2400848"/>
            <a:ext cx="162367" cy="624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Прямая со стрелкой 2054"/>
          <p:cNvCxnSpPr>
            <a:stCxn id="7" idx="3"/>
            <a:endCxn id="17" idx="1"/>
          </p:cNvCxnSpPr>
          <p:nvPr/>
        </p:nvCxnSpPr>
        <p:spPr>
          <a:xfrm>
            <a:off x="2734638" y="1771654"/>
            <a:ext cx="196558" cy="20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Прямая со стрелкой 2056"/>
          <p:cNvCxnSpPr>
            <a:stCxn id="8" idx="3"/>
            <a:endCxn id="11" idx="1"/>
          </p:cNvCxnSpPr>
          <p:nvPr/>
        </p:nvCxnSpPr>
        <p:spPr>
          <a:xfrm>
            <a:off x="2734638" y="2170370"/>
            <a:ext cx="196558" cy="135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Прямая со стрелкой 2058"/>
          <p:cNvCxnSpPr>
            <a:stCxn id="9" idx="3"/>
            <a:endCxn id="19" idx="1"/>
          </p:cNvCxnSpPr>
          <p:nvPr/>
        </p:nvCxnSpPr>
        <p:spPr>
          <a:xfrm>
            <a:off x="2734638" y="2622227"/>
            <a:ext cx="196557" cy="206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1" name="Прямая со стрелкой 2060"/>
          <p:cNvCxnSpPr>
            <a:stCxn id="10" idx="3"/>
            <a:endCxn id="18" idx="1"/>
          </p:cNvCxnSpPr>
          <p:nvPr/>
        </p:nvCxnSpPr>
        <p:spPr>
          <a:xfrm>
            <a:off x="2734638" y="3024949"/>
            <a:ext cx="196557" cy="2860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2" name="Прямоугольник 2061"/>
          <p:cNvSpPr/>
          <p:nvPr/>
        </p:nvSpPr>
        <p:spPr bwMode="auto">
          <a:xfrm>
            <a:off x="2832915" y="1110953"/>
            <a:ext cx="1234883" cy="3640509"/>
          </a:xfrm>
          <a:prstGeom prst="rect">
            <a:avLst/>
          </a:prstGeom>
          <a:noFill/>
          <a:ln>
            <a:prstDash val="dashDot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47" name="Прямоугольник 46"/>
          <p:cNvSpPr/>
          <p:nvPr/>
        </p:nvSpPr>
        <p:spPr bwMode="auto">
          <a:xfrm>
            <a:off x="3157731" y="1013212"/>
            <a:ext cx="563887" cy="45292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МО</a:t>
            </a: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4683245" y="1013212"/>
            <a:ext cx="1580822" cy="45292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Центр</a:t>
            </a:r>
          </a:p>
        </p:txBody>
      </p:sp>
      <p:cxnSp>
        <p:nvCxnSpPr>
          <p:cNvPr id="2064" name="Прямая со стрелкой 2063"/>
          <p:cNvCxnSpPr>
            <a:stCxn id="17" idx="3"/>
            <a:endCxn id="15" idx="1"/>
          </p:cNvCxnSpPr>
          <p:nvPr/>
        </p:nvCxnSpPr>
        <p:spPr>
          <a:xfrm>
            <a:off x="3948157" y="1791750"/>
            <a:ext cx="273601" cy="609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6" name="Прямая со стрелкой 2065"/>
          <p:cNvCxnSpPr>
            <a:stCxn id="11" idx="3"/>
            <a:endCxn id="15" idx="1"/>
          </p:cNvCxnSpPr>
          <p:nvPr/>
        </p:nvCxnSpPr>
        <p:spPr>
          <a:xfrm>
            <a:off x="3948157" y="2305488"/>
            <a:ext cx="273601" cy="95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8" name="Прямая со стрелкой 2067"/>
          <p:cNvCxnSpPr>
            <a:stCxn id="19" idx="3"/>
            <a:endCxn id="15" idx="1"/>
          </p:cNvCxnSpPr>
          <p:nvPr/>
        </p:nvCxnSpPr>
        <p:spPr>
          <a:xfrm flipV="1">
            <a:off x="3948156" y="2400848"/>
            <a:ext cx="273602" cy="427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0" name="Прямая со стрелкой 2069"/>
          <p:cNvCxnSpPr>
            <a:stCxn id="18" idx="3"/>
            <a:endCxn id="15" idx="1"/>
          </p:cNvCxnSpPr>
          <p:nvPr/>
        </p:nvCxnSpPr>
        <p:spPr>
          <a:xfrm flipV="1">
            <a:off x="3948156" y="2400848"/>
            <a:ext cx="273602" cy="910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 bwMode="auto">
          <a:xfrm>
            <a:off x="7513510" y="1811409"/>
            <a:ext cx="1162228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5478405" y="5878100"/>
            <a:ext cx="2385477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по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cxnSp>
        <p:nvCxnSpPr>
          <p:cNvPr id="2076" name="Прямая со стрелкой 2075"/>
          <p:cNvCxnSpPr>
            <a:stCxn id="15" idx="3"/>
            <a:endCxn id="20" idx="1"/>
          </p:cNvCxnSpPr>
          <p:nvPr/>
        </p:nvCxnSpPr>
        <p:spPr>
          <a:xfrm flipV="1">
            <a:off x="5716530" y="1398736"/>
            <a:ext cx="172073" cy="1002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8" name="Прямая со стрелкой 2077"/>
          <p:cNvCxnSpPr>
            <a:stCxn id="15" idx="3"/>
          </p:cNvCxnSpPr>
          <p:nvPr/>
        </p:nvCxnSpPr>
        <p:spPr>
          <a:xfrm flipV="1">
            <a:off x="5716530" y="2030786"/>
            <a:ext cx="172073" cy="37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5" idx="3"/>
          </p:cNvCxnSpPr>
          <p:nvPr/>
        </p:nvCxnSpPr>
        <p:spPr>
          <a:xfrm>
            <a:off x="5716530" y="2400848"/>
            <a:ext cx="172073" cy="10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5" idx="3"/>
          </p:cNvCxnSpPr>
          <p:nvPr/>
        </p:nvCxnSpPr>
        <p:spPr>
          <a:xfrm>
            <a:off x="5716530" y="2400848"/>
            <a:ext cx="172073" cy="551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5" idx="3"/>
          </p:cNvCxnSpPr>
          <p:nvPr/>
        </p:nvCxnSpPr>
        <p:spPr>
          <a:xfrm>
            <a:off x="5716530" y="2400848"/>
            <a:ext cx="162933" cy="1040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 bwMode="auto">
          <a:xfrm>
            <a:off x="4170471" y="1093861"/>
            <a:ext cx="2965267" cy="3640509"/>
          </a:xfrm>
          <a:prstGeom prst="rect">
            <a:avLst/>
          </a:prstGeom>
          <a:noFill/>
          <a:ln>
            <a:prstDash val="dashDot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pic>
        <p:nvPicPr>
          <p:cNvPr id="82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008" y="1553625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195" y="2047484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656" y="1153867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Прямоугольник 120"/>
          <p:cNvSpPr/>
          <p:nvPr/>
        </p:nvSpPr>
        <p:spPr bwMode="auto">
          <a:xfrm>
            <a:off x="7212650" y="1102407"/>
            <a:ext cx="1709160" cy="3640509"/>
          </a:xfrm>
          <a:prstGeom prst="rect">
            <a:avLst/>
          </a:prstGeom>
          <a:noFill/>
          <a:ln>
            <a:prstDash val="dashDot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122" name="Прямоугольник 121"/>
          <p:cNvSpPr/>
          <p:nvPr/>
        </p:nvSpPr>
        <p:spPr bwMode="auto">
          <a:xfrm>
            <a:off x="7812680" y="1004336"/>
            <a:ext cx="563887" cy="45292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МО</a:t>
            </a:r>
          </a:p>
        </p:txBody>
      </p:sp>
      <p:pic>
        <p:nvPicPr>
          <p:cNvPr id="81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606" y="1555312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722" y="1559288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765" y="2035941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606" y="2578419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606" y="3045499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Прямоугольник 68"/>
          <p:cNvSpPr/>
          <p:nvPr/>
        </p:nvSpPr>
        <p:spPr bwMode="auto">
          <a:xfrm>
            <a:off x="5888603" y="1665923"/>
            <a:ext cx="1059104" cy="4384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</p:txBody>
      </p:sp>
      <p:pic>
        <p:nvPicPr>
          <p:cNvPr id="70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656" y="1640266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Прямоугольник 70"/>
          <p:cNvSpPr/>
          <p:nvPr/>
        </p:nvSpPr>
        <p:spPr bwMode="auto">
          <a:xfrm>
            <a:off x="5888604" y="2165181"/>
            <a:ext cx="1059104" cy="4384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</p:txBody>
      </p:sp>
      <p:pic>
        <p:nvPicPr>
          <p:cNvPr id="72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669" y="2140313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Прямоугольник 72"/>
          <p:cNvSpPr/>
          <p:nvPr/>
        </p:nvSpPr>
        <p:spPr bwMode="auto">
          <a:xfrm>
            <a:off x="5896616" y="2654302"/>
            <a:ext cx="1059104" cy="4384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</p:txBody>
      </p:sp>
      <p:pic>
        <p:nvPicPr>
          <p:cNvPr id="74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669" y="2628645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Прямоугольник 74"/>
          <p:cNvSpPr/>
          <p:nvPr/>
        </p:nvSpPr>
        <p:spPr bwMode="auto">
          <a:xfrm>
            <a:off x="5912012" y="3150602"/>
            <a:ext cx="1059104" cy="4384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</p:txBody>
      </p:sp>
      <p:pic>
        <p:nvPicPr>
          <p:cNvPr id="76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065" y="3124945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Прямоугольник 76"/>
          <p:cNvSpPr/>
          <p:nvPr/>
        </p:nvSpPr>
        <p:spPr bwMode="auto">
          <a:xfrm>
            <a:off x="5912012" y="3653134"/>
            <a:ext cx="1059104" cy="4384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</p:txBody>
      </p:sp>
      <p:pic>
        <p:nvPicPr>
          <p:cNvPr id="78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065" y="3627477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Прямоугольник 86"/>
          <p:cNvSpPr/>
          <p:nvPr/>
        </p:nvSpPr>
        <p:spPr bwMode="auto">
          <a:xfrm>
            <a:off x="5922253" y="4168215"/>
            <a:ext cx="1059104" cy="4384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Путевка</a:t>
            </a:r>
          </a:p>
        </p:txBody>
      </p:sp>
      <p:pic>
        <p:nvPicPr>
          <p:cNvPr id="88" name="Picture 2" descr="https://sun1-86.userapi.com/s/v1/if1/gL9sTcpTxewUbunOnq2_x5mAmyNsIs0Plw3MYy_k8t4HfikZrIgWyXcRY8wP15EXjFczgxxA.jpg?size=50x0&amp;quality=96&amp;crop=130,107,735,735&amp;ava=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306" y="4142558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Прямоугольник 88"/>
          <p:cNvSpPr/>
          <p:nvPr/>
        </p:nvSpPr>
        <p:spPr bwMode="auto">
          <a:xfrm>
            <a:off x="7513510" y="1358668"/>
            <a:ext cx="1162228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91" name="Прямоугольник 90"/>
          <p:cNvSpPr/>
          <p:nvPr/>
        </p:nvSpPr>
        <p:spPr bwMode="auto">
          <a:xfrm>
            <a:off x="7513510" y="2711819"/>
            <a:ext cx="1162228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93" name="Прямоугольник 92"/>
          <p:cNvSpPr/>
          <p:nvPr/>
        </p:nvSpPr>
        <p:spPr bwMode="auto">
          <a:xfrm>
            <a:off x="7513510" y="2259078"/>
            <a:ext cx="1162228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95" name="Прямоугольник 94"/>
          <p:cNvSpPr/>
          <p:nvPr/>
        </p:nvSpPr>
        <p:spPr bwMode="auto">
          <a:xfrm>
            <a:off x="7513510" y="3618004"/>
            <a:ext cx="1162228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97" name="Прямоугольник 96"/>
          <p:cNvSpPr/>
          <p:nvPr/>
        </p:nvSpPr>
        <p:spPr bwMode="auto">
          <a:xfrm>
            <a:off x="7513510" y="3173809"/>
            <a:ext cx="1162228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99" name="Прямоугольник 98"/>
          <p:cNvSpPr/>
          <p:nvPr/>
        </p:nvSpPr>
        <p:spPr bwMode="auto">
          <a:xfrm>
            <a:off x="7513510" y="4054368"/>
            <a:ext cx="1162228" cy="392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с «_»____ 20__г.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по </a:t>
            </a:r>
            <a:r>
              <a:rPr lang="ru-RU" sz="105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«_»____ 20__г.</a:t>
            </a:r>
            <a:r>
              <a:rPr lang="ru-RU" sz="105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</a:p>
        </p:txBody>
      </p:sp>
      <p:cxnSp>
        <p:nvCxnSpPr>
          <p:cNvPr id="24" name="Прямая со стрелкой 23"/>
          <p:cNvCxnSpPr>
            <a:stCxn id="20" idx="3"/>
            <a:endCxn id="89" idx="1"/>
          </p:cNvCxnSpPr>
          <p:nvPr/>
        </p:nvCxnSpPr>
        <p:spPr>
          <a:xfrm>
            <a:off x="6947707" y="1398736"/>
            <a:ext cx="565803" cy="156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69" idx="3"/>
            <a:endCxn id="61" idx="1"/>
          </p:cNvCxnSpPr>
          <p:nvPr/>
        </p:nvCxnSpPr>
        <p:spPr>
          <a:xfrm>
            <a:off x="6947707" y="1885135"/>
            <a:ext cx="565803" cy="1225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>
            <a:stCxn id="71" idx="3"/>
            <a:endCxn id="93" idx="1"/>
          </p:cNvCxnSpPr>
          <p:nvPr/>
        </p:nvCxnSpPr>
        <p:spPr>
          <a:xfrm>
            <a:off x="6947708" y="2384393"/>
            <a:ext cx="565802" cy="710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Прямая со стрелкой 2048"/>
          <p:cNvCxnSpPr>
            <a:stCxn id="73" idx="3"/>
            <a:endCxn id="91" idx="1"/>
          </p:cNvCxnSpPr>
          <p:nvPr/>
        </p:nvCxnSpPr>
        <p:spPr>
          <a:xfrm>
            <a:off x="6955720" y="2873514"/>
            <a:ext cx="557790" cy="34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Прямая со стрелкой 2051"/>
          <p:cNvCxnSpPr>
            <a:stCxn id="75" idx="3"/>
            <a:endCxn id="97" idx="1"/>
          </p:cNvCxnSpPr>
          <p:nvPr/>
        </p:nvCxnSpPr>
        <p:spPr>
          <a:xfrm>
            <a:off x="6971116" y="3369814"/>
            <a:ext cx="542394" cy="3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Прямая со стрелкой 2055"/>
          <p:cNvCxnSpPr>
            <a:stCxn id="77" idx="3"/>
            <a:endCxn id="95" idx="1"/>
          </p:cNvCxnSpPr>
          <p:nvPr/>
        </p:nvCxnSpPr>
        <p:spPr>
          <a:xfrm flipV="1">
            <a:off x="6971116" y="3814326"/>
            <a:ext cx="542394" cy="58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Прямая со стрелкой 2059"/>
          <p:cNvCxnSpPr>
            <a:stCxn id="87" idx="3"/>
            <a:endCxn id="99" idx="1"/>
          </p:cNvCxnSpPr>
          <p:nvPr/>
        </p:nvCxnSpPr>
        <p:spPr>
          <a:xfrm flipV="1">
            <a:off x="6981357" y="4250690"/>
            <a:ext cx="532153" cy="136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3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7575"/>
            <a:ext cx="5379578" cy="36070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1. Заявки принимаются в соответствие </a:t>
            </a:r>
            <a:r>
              <a:rPr lang="ru-RU" sz="1800" dirty="0"/>
              <a:t>с Планом  согласования  календарной  заявки-графика  на  </a:t>
            </a:r>
            <a:r>
              <a:rPr lang="ru-RU" sz="1800" dirty="0" smtClean="0"/>
              <a:t>обучение в 2023 г.</a:t>
            </a:r>
          </a:p>
          <a:p>
            <a:pPr marL="0" indent="0">
              <a:buNone/>
            </a:pPr>
            <a:r>
              <a:rPr lang="ru-RU" sz="1800" dirty="0" smtClean="0"/>
              <a:t>2. Новая версия начнет работать с </a:t>
            </a:r>
            <a:r>
              <a:rPr lang="ru-RU" sz="1800" u="sng" dirty="0" smtClean="0">
                <a:solidFill>
                  <a:srgbClr val="FF0000"/>
                </a:solidFill>
              </a:rPr>
              <a:t>20.12.2021 г.</a:t>
            </a:r>
          </a:p>
          <a:p>
            <a:pPr marL="0" indent="0">
              <a:buNone/>
            </a:pPr>
            <a:r>
              <a:rPr lang="ru-RU" sz="1800" dirty="0" smtClean="0"/>
              <a:t>3. Контактные данные:</a:t>
            </a:r>
          </a:p>
          <a:p>
            <a:pPr marL="444500" indent="0">
              <a:buNone/>
            </a:pPr>
            <a:r>
              <a:rPr lang="ru-RU" sz="1800" dirty="0" smtClean="0"/>
              <a:t>ДАВЫДОВА Юлия </a:t>
            </a:r>
            <a:r>
              <a:rPr lang="ru-RU" sz="1800" dirty="0" err="1" smtClean="0"/>
              <a:t>Рифхатовна</a:t>
            </a:r>
            <a:r>
              <a:rPr lang="ru-RU" sz="1800" dirty="0" smtClean="0"/>
              <a:t> </a:t>
            </a:r>
          </a:p>
          <a:p>
            <a:pPr marL="444500" indent="0">
              <a:buNone/>
            </a:pPr>
            <a:r>
              <a:rPr lang="ru-RU" sz="1800" dirty="0" smtClean="0"/>
              <a:t>заведующая учебной части</a:t>
            </a:r>
          </a:p>
          <a:p>
            <a:pPr marL="444500" indent="0">
              <a:buNone/>
            </a:pPr>
            <a:r>
              <a:rPr lang="ru-RU" sz="1800" dirty="0" smtClean="0"/>
              <a:t>ЯШИНА Олеся </a:t>
            </a:r>
            <a:r>
              <a:rPr lang="ru-RU" sz="1800" dirty="0" err="1" smtClean="0"/>
              <a:t>Шамильевна</a:t>
            </a:r>
            <a:endParaRPr lang="ru-RU" sz="1800" dirty="0" smtClean="0"/>
          </a:p>
          <a:p>
            <a:pPr marL="444500" indent="0">
              <a:buNone/>
            </a:pPr>
            <a:r>
              <a:rPr lang="ru-RU" sz="1800" dirty="0" smtClean="0"/>
              <a:t>мастер производственного обучения </a:t>
            </a:r>
            <a:r>
              <a:rPr lang="ru-RU" sz="1400" dirty="0" smtClean="0"/>
              <a:t>(уполномоченный по качеству образовательной деятельности)</a:t>
            </a: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831" y="1189323"/>
            <a:ext cx="2597503" cy="3673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 descr="приказ об обучении 1718-Д от 01.12.2021.pdf - STDU Viewer *Free for non-commercial use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12" t="12440" r="34580" b="5462"/>
          <a:stretch/>
        </p:blipFill>
        <p:spPr>
          <a:xfrm>
            <a:off x="5785498" y="1061133"/>
            <a:ext cx="2607065" cy="3673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647411" y="2875459"/>
            <a:ext cx="2028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+7 (347) </a:t>
            </a:r>
            <a:r>
              <a:rPr lang="ru-RU" dirty="0" smtClean="0"/>
              <a:t>232- 37-44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47411" y="4037687"/>
            <a:ext cx="213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+7 (347) </a:t>
            </a:r>
            <a:r>
              <a:rPr lang="ru-RU" dirty="0" smtClean="0"/>
              <a:t>232 - 65 -30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72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252960"/>
            <a:ext cx="7859216" cy="637579"/>
          </a:xfrm>
        </p:spPr>
        <p:txBody>
          <a:bodyPr>
            <a:noAutofit/>
          </a:bodyPr>
          <a:lstStyle/>
          <a:p>
            <a:r>
              <a:rPr lang="ru-RU" sz="3600" smtClean="0"/>
              <a:t>БЛАГОДАРЮ ЗА ВНИМАНИЕ</a:t>
            </a:r>
            <a:endParaRPr lang="ru-RU" sz="3600"/>
          </a:p>
        </p:txBody>
      </p:sp>
    </p:spTree>
    <p:extLst>
      <p:ext uri="{BB962C8B-B14F-4D97-AF65-F5344CB8AC3E}">
        <p14:creationId xmlns:p14="http://schemas.microsoft.com/office/powerpoint/2010/main" val="57495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ЦП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ЦПК 2">
      <a:majorFont>
        <a:latin typeface="Constantia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1275" cap="rnd" cmpd="thickThin"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prstDash val="solid"/>
          <a:round/>
          <a:headEnd/>
          <a:tailEnd/>
        </a:ln>
      </a:spPr>
      <a:bodyPr wrap="none" anchor="ctr"/>
      <a:lstStyle>
        <a:defPPr algn="ctr" fontAlgn="auto">
          <a:spcBef>
            <a:spcPts val="0"/>
          </a:spcBef>
          <a:spcAft>
            <a:spcPts val="0"/>
          </a:spcAft>
          <a:defRPr sz="1600" b="1" dirty="0" smtClean="0">
            <a:solidFill>
              <a:schemeClr val="tx2">
                <a:lumMod val="75000"/>
              </a:schemeClr>
            </a:solidFill>
            <a:latin typeface="Constantia" pitchFamily="18" charset="0"/>
            <a:cs typeface="+mn-cs"/>
          </a:defRPr>
        </a:defPPr>
      </a:lstStyle>
    </a:spDef>
  </a:objectDefaults>
  <a:extraClrSchemeLst/>
  <a:extLst>
    <a:ext uri="{05A4C25C-085E-4340-85A3-A5531E510DB2}">
      <thm15:themeFamily xmlns="" xmlns:thm15="http://schemas.microsoft.com/office/thememl/2012/main" name="Шаблон1" id="{A691837D-22FC-47BA-86B1-8E7C70577122}" vid="{926C0F4A-E7C9-4D54-9E2E-EC07C4F0B83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ЦПК</Template>
  <TotalTime>4013</TotalTime>
  <Words>445</Words>
  <Application>Microsoft Office PowerPoint</Application>
  <PresentationFormat>Экран (16:9)</PresentationFormat>
  <Paragraphs>96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ЦПК</vt:lpstr>
      <vt:lpstr>Презентация PowerPoint</vt:lpstr>
      <vt:lpstr>Этапы работы в Web-кабинете </vt:lpstr>
      <vt:lpstr>Прежняя версия Web-кабинета</vt:lpstr>
      <vt:lpstr>Новая версия Web-кабинета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rust</dc:creator>
  <cp:lastModifiedBy>met20</cp:lastModifiedBy>
  <cp:revision>111</cp:revision>
  <dcterms:created xsi:type="dcterms:W3CDTF">2020-02-01T04:08:51Z</dcterms:created>
  <dcterms:modified xsi:type="dcterms:W3CDTF">2021-12-17T08:31:44Z</dcterms:modified>
</cp:coreProperties>
</file>