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5" r:id="rId1"/>
    <p:sldMasterId id="2147483733" r:id="rId2"/>
  </p:sldMasterIdLst>
  <p:notesMasterIdLst>
    <p:notesMasterId r:id="rId6"/>
  </p:notesMasterIdLst>
  <p:handoutMasterIdLst>
    <p:handoutMasterId r:id="rId7"/>
  </p:handoutMasterIdLst>
  <p:sldIdLst>
    <p:sldId id="1896" r:id="rId3"/>
    <p:sldId id="1893" r:id="rId4"/>
    <p:sldId id="1907" r:id="rId5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70">
          <p15:clr>
            <a:srgbClr val="A4A3A4"/>
          </p15:clr>
        </p15:guide>
        <p15:guide id="2" pos="565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еночка" initials="Л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1" autoAdjust="0"/>
    <p:restoredTop sz="85006" autoAdjust="0"/>
  </p:normalViewPr>
  <p:slideViewPr>
    <p:cSldViewPr>
      <p:cViewPr varScale="1">
        <p:scale>
          <a:sx n="106" d="100"/>
          <a:sy n="106" d="100"/>
        </p:scale>
        <p:origin x="-282" y="-84"/>
      </p:cViewPr>
      <p:guideLst>
        <p:guide orient="horz" pos="2970"/>
        <p:guide pos="56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73CF1-AC75-4DD5-B303-4CEA5289B1BE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DD064-5020-4E2A-9269-AB6FDC24D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92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ABB6E-7F79-4636-A09C-7C99E539AD8E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4A634-28AA-4659-AF81-0526916663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69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1043608" y="267494"/>
            <a:ext cx="6408712" cy="648072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ПРОФЕССИОНАЛЬНОГО ОБРАЗОВАНИЯ РЕСПУБЛИКИ БАШКОРТОСТАН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«Центр повышения квалификации»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68288"/>
            <a:ext cx="129698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 6"/>
          <p:cNvSpPr>
            <a:spLocks noGrp="1"/>
          </p:cNvSpPr>
          <p:nvPr>
            <p:ph type="body" sz="quarter" idx="12"/>
          </p:nvPr>
        </p:nvSpPr>
        <p:spPr>
          <a:xfrm>
            <a:off x="503238" y="1779662"/>
            <a:ext cx="8389937" cy="1223962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Текст 6"/>
          <p:cNvSpPr>
            <a:spLocks noGrp="1"/>
          </p:cNvSpPr>
          <p:nvPr>
            <p:ph type="body" sz="quarter" idx="13"/>
          </p:nvPr>
        </p:nvSpPr>
        <p:spPr>
          <a:xfrm>
            <a:off x="3923927" y="4599373"/>
            <a:ext cx="1296145" cy="348641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14"/>
          </p:nvPr>
        </p:nvSpPr>
        <p:spPr>
          <a:xfrm>
            <a:off x="5868144" y="3867894"/>
            <a:ext cx="2880320" cy="492655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l">
              <a:buNone/>
              <a:defRPr sz="20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881647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900500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0521023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87575"/>
            <a:ext cx="8229600" cy="360704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52245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60052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1043608" y="267494"/>
            <a:ext cx="6408712" cy="648072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ПРОФЕССИОНАЛЬНОГО ОБРАЗОВАНИЯ РЕСПУБЛИКИ БАШКОРТОСТАН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«Центр повышения квалификации»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68288"/>
            <a:ext cx="129698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 6"/>
          <p:cNvSpPr>
            <a:spLocks noGrp="1"/>
          </p:cNvSpPr>
          <p:nvPr>
            <p:ph type="body" sz="quarter" idx="12"/>
          </p:nvPr>
        </p:nvSpPr>
        <p:spPr>
          <a:xfrm>
            <a:off x="503238" y="1779662"/>
            <a:ext cx="8389937" cy="1223962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Текст 6"/>
          <p:cNvSpPr>
            <a:spLocks noGrp="1"/>
          </p:cNvSpPr>
          <p:nvPr>
            <p:ph type="body" sz="quarter" idx="13"/>
          </p:nvPr>
        </p:nvSpPr>
        <p:spPr>
          <a:xfrm>
            <a:off x="3923927" y="4599373"/>
            <a:ext cx="1296145" cy="348641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14"/>
          </p:nvPr>
        </p:nvSpPr>
        <p:spPr>
          <a:xfrm>
            <a:off x="5868144" y="3867894"/>
            <a:ext cx="2880320" cy="492655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l">
              <a:buNone/>
              <a:defRPr sz="20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5892795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80116" y="699542"/>
            <a:ext cx="2058091" cy="3003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93838" y="1770063"/>
            <a:ext cx="30956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Вопросы?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</p:spTree>
    <p:extLst>
      <p:ext uri="{BB962C8B-B14F-4D97-AF65-F5344CB8AC3E}">
        <p14:creationId xmlns:p14="http://schemas.microsoft.com/office/powerpoint/2010/main" val="405561287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0" y="1419623"/>
            <a:ext cx="4145656" cy="27637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42988" y="1851025"/>
            <a:ext cx="36004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Times New Roman" panose="02020603050405020304" pitchFamily="18" charset="0"/>
              </a:rPr>
              <a:t>Благодарим за внимание!</a:t>
            </a:r>
            <a:endParaRPr kumimoji="0" lang="ru-RU" altLang="ru-RU" sz="36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</p:spTree>
    <p:extLst>
      <p:ext uri="{BB962C8B-B14F-4D97-AF65-F5344CB8AC3E}">
        <p14:creationId xmlns:p14="http://schemas.microsoft.com/office/powerpoint/2010/main" val="161998971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77888"/>
            <a:ext cx="8075612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05980"/>
            <a:ext cx="7859216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5"/>
            <a:ext cx="8229600" cy="36070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78147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9780803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77888"/>
            <a:ext cx="8075612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87575"/>
            <a:ext cx="4038600" cy="3607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87575"/>
            <a:ext cx="4038600" cy="3607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1097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80116" y="699542"/>
            <a:ext cx="2058091" cy="3003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93838" y="1770063"/>
            <a:ext cx="30956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Вопросы?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</p:spTree>
    <p:extLst>
      <p:ext uri="{BB962C8B-B14F-4D97-AF65-F5344CB8AC3E}">
        <p14:creationId xmlns:p14="http://schemas.microsoft.com/office/powerpoint/2010/main" val="80514877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77888"/>
            <a:ext cx="8075612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556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491631"/>
            <a:ext cx="4040188" cy="3102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91556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491631"/>
            <a:ext cx="4041775" cy="3102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8912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3433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</p:spTree>
    <p:extLst>
      <p:ext uri="{BB962C8B-B14F-4D97-AF65-F5344CB8AC3E}">
        <p14:creationId xmlns:p14="http://schemas.microsoft.com/office/powerpoint/2010/main" val="144128943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2597200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1888079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87575"/>
            <a:ext cx="8229600" cy="360704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82016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290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0" y="1419623"/>
            <a:ext cx="4145656" cy="27637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42988" y="1851025"/>
            <a:ext cx="36004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Times New Roman" panose="02020603050405020304" pitchFamily="18" charset="0"/>
              </a:rPr>
              <a:t>Благодарим за внимание!</a:t>
            </a:r>
            <a:endParaRPr kumimoji="0" lang="ru-RU" altLang="ru-RU" sz="36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</p:spTree>
    <p:extLst>
      <p:ext uri="{BB962C8B-B14F-4D97-AF65-F5344CB8AC3E}">
        <p14:creationId xmlns:p14="http://schemas.microsoft.com/office/powerpoint/2010/main" val="33287838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77888"/>
            <a:ext cx="8075612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05980"/>
            <a:ext cx="7859216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5"/>
            <a:ext cx="8229600" cy="36070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5468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7493223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77888"/>
            <a:ext cx="8075612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87575"/>
            <a:ext cx="4038600" cy="3607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87575"/>
            <a:ext cx="4038600" cy="3607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54380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77888"/>
            <a:ext cx="8075612" cy="10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556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491631"/>
            <a:ext cx="4040188" cy="3102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91556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491631"/>
            <a:ext cx="4041775" cy="3102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14309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9011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97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77825" y="4732338"/>
            <a:ext cx="8388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Государственное автономное учреждение дополнительного профессионального образования Республики Башкортостан "Центр повышения квалификации"</a:t>
            </a:r>
          </a:p>
        </p:txBody>
      </p:sp>
    </p:spTree>
    <p:extLst>
      <p:ext uri="{BB962C8B-B14F-4D97-AF65-F5344CB8AC3E}">
        <p14:creationId xmlns:p14="http://schemas.microsoft.com/office/powerpoint/2010/main" val="13619420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07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Constant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42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Constant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9513" y="123478"/>
            <a:ext cx="8712968" cy="792088"/>
          </a:xfrm>
        </p:spPr>
        <p:txBody>
          <a:bodyPr/>
          <a:lstStyle/>
          <a:p>
            <a:pPr marL="514350" indent="-514350"/>
            <a:r>
              <a:rPr lang="ru-RU" altLang="ru-RU" sz="2600" dirty="0" smtClean="0">
                <a:solidFill>
                  <a:schemeClr val="tx2"/>
                </a:solidFill>
              </a:rPr>
              <a:t>Образовательные мероприятия 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107949" y="1120106"/>
            <a:ext cx="9001125" cy="3678237"/>
          </a:xfrm>
        </p:spPr>
        <p:txBody>
          <a:bodyPr/>
          <a:lstStyle/>
          <a:p>
            <a:pPr marL="514350" indent="-514350">
              <a:buFont typeface="Constantia" panose="02030602050306030303" pitchFamily="18" charset="0"/>
              <a:buAutoNum type="arabicPeriod" startAt="8"/>
              <a:defRPr/>
            </a:pPr>
            <a:endParaRPr lang="ru-RU" altLang="en-US" sz="3200" dirty="0" smtClean="0"/>
          </a:p>
          <a:p>
            <a:pPr marL="514350" indent="-514350">
              <a:buFont typeface="Constantia" panose="02030602050306030303" pitchFamily="18" charset="0"/>
              <a:buAutoNum type="arabicPeriod" startAt="8"/>
              <a:defRPr/>
            </a:pPr>
            <a:endParaRPr lang="ru-RU" altLang="en-US" sz="3200" dirty="0" smtClean="0"/>
          </a:p>
          <a:p>
            <a:pPr marL="514350" indent="-514350">
              <a:buFont typeface="Constantia" panose="02030602050306030303" pitchFamily="18" charset="0"/>
              <a:buAutoNum type="arabicPeriod" startAt="8"/>
              <a:defRPr/>
            </a:pPr>
            <a:endParaRPr lang="ru-RU" altLang="ru-RU" sz="32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937275"/>
              </p:ext>
            </p:extLst>
          </p:nvPr>
        </p:nvGraphicFramePr>
        <p:xfrm>
          <a:off x="107505" y="715517"/>
          <a:ext cx="8928991" cy="443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938">
                  <a:extLst>
                    <a:ext uri="{9D8B030D-6E8A-4147-A177-3AD203B41FA5}">
                      <a16:colId xmlns:a16="http://schemas.microsoft.com/office/drawing/2014/main" xmlns="" val="1894894314"/>
                    </a:ext>
                  </a:extLst>
                </a:gridCol>
                <a:gridCol w="5279751">
                  <a:extLst>
                    <a:ext uri="{9D8B030D-6E8A-4147-A177-3AD203B41FA5}">
                      <a16:colId xmlns:a16="http://schemas.microsoft.com/office/drawing/2014/main" xmlns="" val="2778750847"/>
                    </a:ext>
                  </a:extLst>
                </a:gridCol>
                <a:gridCol w="2329302">
                  <a:extLst>
                    <a:ext uri="{9D8B030D-6E8A-4147-A177-3AD203B41FA5}">
                      <a16:colId xmlns:a16="http://schemas.microsoft.com/office/drawing/2014/main" xmlns="" val="1036231478"/>
                    </a:ext>
                  </a:extLst>
                </a:gridCol>
              </a:tblGrid>
              <a:tr h="4044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участия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9314890"/>
                  </a:ext>
                </a:extLst>
              </a:tr>
              <a:tr h="1145566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22 ДЕКАБРЯ </a:t>
                      </a:r>
                      <a:endParaRPr lang="en-US" sz="1700" dirty="0" smtClean="0"/>
                    </a:p>
                    <a:p>
                      <a:r>
                        <a:rPr lang="en-US" sz="1700" dirty="0" smtClean="0"/>
                        <a:t>9</a:t>
                      </a:r>
                      <a:r>
                        <a:rPr lang="ru-RU" sz="1700" dirty="0" smtClean="0"/>
                        <a:t>:</a:t>
                      </a:r>
                      <a:r>
                        <a:rPr lang="en-US" sz="1700" dirty="0" smtClean="0"/>
                        <a:t>00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Мастер – класс</a:t>
                      </a:r>
                    </a:p>
                    <a:p>
                      <a:pPr algn="just"/>
                      <a:r>
                        <a:rPr lang="ru-RU" sz="1700" dirty="0" smtClean="0"/>
                        <a:t>«Базовая сердечно-легочная реанимация для взрослых по алгоритмам Европейского совета по реанимации 2021 года»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Очно на базе Центра повышения квалификации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0380267"/>
                  </a:ext>
                </a:extLst>
              </a:tr>
              <a:tr h="835528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24 ДЕКАБРЯ</a:t>
                      </a:r>
                      <a:endParaRPr lang="en-US" sz="1700" dirty="0" smtClean="0"/>
                    </a:p>
                    <a:p>
                      <a:r>
                        <a:rPr lang="en-US" sz="1700" dirty="0" smtClean="0"/>
                        <a:t>10</a:t>
                      </a:r>
                      <a:r>
                        <a:rPr lang="ru-RU" sz="1700" dirty="0" smtClean="0"/>
                        <a:t>:00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Семинар</a:t>
                      </a:r>
                    </a:p>
                    <a:p>
                      <a:r>
                        <a:rPr lang="ru-RU" sz="1700" dirty="0" smtClean="0"/>
                        <a:t>Лицензирование медицинской деятельности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Онлайн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9211586"/>
                  </a:ext>
                </a:extLst>
              </a:tr>
              <a:tr h="919636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16 МАРТА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мастер-касс </a:t>
                      </a:r>
                    </a:p>
                    <a:p>
                      <a:pPr algn="ctr"/>
                      <a:r>
                        <a:rPr lang="ru-RU" sz="1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"Гигиена рук медицинского персонала"</a:t>
                      </a:r>
                      <a:endParaRPr lang="ru-RU" sz="17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Гибридный</a:t>
                      </a:r>
                      <a:r>
                        <a:rPr lang="ru-RU" sz="1700" baseline="0" dirty="0" smtClean="0"/>
                        <a:t> формат (очно с онлайн подключением)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3730421"/>
                  </a:ext>
                </a:extLst>
              </a:tr>
              <a:tr h="112282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АПРЕЛЬ 2022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u="none" dirty="0" smtClean="0">
                          <a:solidFill>
                            <a:schemeClr val="tx1"/>
                          </a:solidFill>
                        </a:rPr>
                        <a:t>Межрегиональная</a:t>
                      </a:r>
                      <a:r>
                        <a:rPr lang="ru-RU" sz="1700" u="none" baseline="0" dirty="0" smtClean="0">
                          <a:solidFill>
                            <a:schemeClr val="tx1"/>
                          </a:solidFill>
                        </a:rPr>
                        <a:t> конференция для операционных и перевязочных </a:t>
                      </a:r>
                    </a:p>
                    <a:p>
                      <a:pPr algn="ctr"/>
                      <a:r>
                        <a:rPr lang="ru-RU" sz="1700" u="none" baseline="0" dirty="0" smtClean="0">
                          <a:solidFill>
                            <a:schemeClr val="tx1"/>
                          </a:solidFill>
                        </a:rPr>
                        <a:t>медицинских сестер</a:t>
                      </a:r>
                      <a:endParaRPr lang="ru-RU" sz="17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/>
                        <a:t>Гибридный</a:t>
                      </a:r>
                      <a:r>
                        <a:rPr lang="ru-RU" sz="1700" baseline="0" dirty="0" smtClean="0"/>
                        <a:t> формат (очно с онлайн подключением)</a:t>
                      </a:r>
                      <a:endParaRPr lang="ru-RU" sz="1700" dirty="0" smtClean="0"/>
                    </a:p>
                    <a:p>
                      <a:endParaRPr lang="ru-RU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043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827088" y="206375"/>
            <a:ext cx="7859712" cy="636588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chemeClr val="tx2"/>
                </a:solidFill>
              </a:rPr>
              <a:t>Контактные данные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987425"/>
            <a:ext cx="8507413" cy="3606800"/>
          </a:xfrm>
        </p:spPr>
        <p:txBody>
          <a:bodyPr/>
          <a:lstStyle/>
          <a:p>
            <a:pPr eaLnBrk="1" hangingPunct="1">
              <a:buFont typeface="+mj-lt"/>
              <a:buAutoNum type="arabicParenR" startAt="2"/>
              <a:defRPr/>
            </a:pPr>
            <a:endParaRPr lang="ru-RU" altLang="ru-RU" sz="2000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ru-RU" sz="3000" dirty="0" smtClean="0">
                <a:solidFill>
                  <a:schemeClr val="tx2"/>
                </a:solidFill>
              </a:rPr>
              <a:t>Контактный телефон: </a:t>
            </a:r>
            <a:r>
              <a:rPr lang="ru-RU" sz="3500" dirty="0" smtClean="0">
                <a:solidFill>
                  <a:schemeClr val="tx2"/>
                </a:solidFill>
              </a:rPr>
              <a:t>89051808060</a:t>
            </a:r>
          </a:p>
          <a:p>
            <a:pPr marL="0" lvl="0" indent="0" algn="ctr" eaLnBrk="1" hangingPunct="1">
              <a:buNone/>
              <a:defRPr/>
            </a:pPr>
            <a:r>
              <a:rPr lang="en-US" sz="3000" dirty="0" smtClean="0">
                <a:solidFill>
                  <a:schemeClr val="tx2"/>
                </a:solidFill>
              </a:rPr>
              <a:t>E-mail</a:t>
            </a:r>
            <a:r>
              <a:rPr lang="ru-RU" sz="3000" dirty="0" smtClean="0">
                <a:solidFill>
                  <a:schemeClr val="tx2"/>
                </a:solidFill>
              </a:rPr>
              <a:t>: </a:t>
            </a:r>
            <a:r>
              <a:rPr lang="ru-RU" sz="3500" dirty="0" smtClean="0">
                <a:solidFill>
                  <a:srgbClr val="1F497D"/>
                </a:solidFill>
              </a:rPr>
              <a:t>89051808060</a:t>
            </a:r>
            <a:r>
              <a:rPr lang="en-US" sz="3500" dirty="0" smtClean="0">
                <a:solidFill>
                  <a:srgbClr val="1F497D"/>
                </a:solidFill>
              </a:rPr>
              <a:t>@mail.ru</a:t>
            </a:r>
            <a:endParaRPr lang="ru-RU" sz="3500" dirty="0">
              <a:solidFill>
                <a:srgbClr val="1F497D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ru-RU" sz="3000" dirty="0" smtClean="0">
                <a:solidFill>
                  <a:schemeClr val="tx2"/>
                </a:solidFill>
              </a:rPr>
              <a:t>Наталья Валерьевна</a:t>
            </a:r>
          </a:p>
          <a:p>
            <a:pPr marL="0" indent="0" eaLnBrk="1" hangingPunct="1">
              <a:buNone/>
              <a:defRPr/>
            </a:pPr>
            <a:endParaRPr lang="ru-RU" sz="3000" dirty="0">
              <a:solidFill>
                <a:schemeClr val="tx2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en-US" sz="3000" u="sng" dirty="0">
                <a:solidFill>
                  <a:schemeClr val="tx2"/>
                </a:solidFill>
              </a:rPr>
              <a:t>http://</a:t>
            </a:r>
            <a:r>
              <a:rPr lang="en-US" sz="3000" u="sng" dirty="0" smtClean="0">
                <a:solidFill>
                  <a:schemeClr val="tx2"/>
                </a:solidFill>
              </a:rPr>
              <a:t>www.medupk.ru</a:t>
            </a:r>
            <a:endParaRPr lang="ru-RU" sz="3000" u="sng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890473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tx2"/>
                </a:solidFill>
                <a:cs typeface="Aharoni" panose="02010803020104030203" pitchFamily="2" charset="-79"/>
              </a:rPr>
              <a:t>Благодарю за внимание!</a:t>
            </a:r>
            <a:endParaRPr lang="ru-RU" sz="4000" b="1" dirty="0">
              <a:solidFill>
                <a:schemeClr val="tx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18665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ЦП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ЦПК 2">
      <a:majorFont>
        <a:latin typeface="Constantia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1275" cap="rnd" cmpd="thickThin"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prstDash val="solid"/>
          <a:round/>
          <a:headEnd/>
          <a:tailEnd/>
        </a:ln>
      </a:spPr>
      <a:bodyPr wrap="none" anchor="ctr"/>
      <a:lstStyle>
        <a:defPPr algn="ctr" fontAlgn="auto">
          <a:spcBef>
            <a:spcPts val="0"/>
          </a:spcBef>
          <a:spcAft>
            <a:spcPts val="0"/>
          </a:spcAft>
          <a:defRPr sz="1600" b="1" dirty="0" smtClean="0">
            <a:solidFill>
              <a:schemeClr val="tx2">
                <a:lumMod val="75000"/>
              </a:schemeClr>
            </a:solidFill>
            <a:latin typeface="Constantia" pitchFamily="18" charset="0"/>
            <a:cs typeface="+mn-cs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Шаблон1" id="{A691837D-22FC-47BA-86B1-8E7C70577122}" vid="{926C0F4A-E7C9-4D54-9E2E-EC07C4F0B835}"/>
    </a:ext>
  </a:extLst>
</a:theme>
</file>

<file path=ppt/theme/theme2.xml><?xml version="1.0" encoding="utf-8"?>
<a:theme xmlns:a="http://schemas.openxmlformats.org/drawingml/2006/main" name="5_ЦП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ЦПК 2">
      <a:majorFont>
        <a:latin typeface="Constantia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1275" cap="rnd" cmpd="thickThin"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prstDash val="solid"/>
          <a:round/>
          <a:headEnd/>
          <a:tailEnd/>
        </a:ln>
      </a:spPr>
      <a:bodyPr wrap="none" anchor="ctr"/>
      <a:lstStyle>
        <a:defPPr algn="ctr" fontAlgn="auto">
          <a:spcBef>
            <a:spcPts val="0"/>
          </a:spcBef>
          <a:spcAft>
            <a:spcPts val="0"/>
          </a:spcAft>
          <a:defRPr sz="1600" b="1" dirty="0" smtClean="0">
            <a:solidFill>
              <a:schemeClr val="tx2">
                <a:lumMod val="75000"/>
              </a:schemeClr>
            </a:solidFill>
            <a:latin typeface="Constantia" pitchFamily="18" charset="0"/>
            <a:cs typeface="+mn-cs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Шаблон1" id="{A691837D-22FC-47BA-86B1-8E7C70577122}" vid="{926C0F4A-E7C9-4D54-9E2E-EC07C4F0B835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98</Words>
  <Application>Microsoft Office PowerPoint</Application>
  <PresentationFormat>Экран (16:9)</PresentationFormat>
  <Paragraphs>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3_ЦПК</vt:lpstr>
      <vt:lpstr>5_ЦПК</vt:lpstr>
      <vt:lpstr>Образовательные мероприятия </vt:lpstr>
      <vt:lpstr>Контактные данные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Admin</cp:lastModifiedBy>
  <cp:revision>866</cp:revision>
  <cp:lastPrinted>2021-06-30T08:47:32Z</cp:lastPrinted>
  <dcterms:created xsi:type="dcterms:W3CDTF">2015-07-31T11:53:00Z</dcterms:created>
  <dcterms:modified xsi:type="dcterms:W3CDTF">2021-12-17T08:55:34Z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1049-11.2.0.9635</vt:lpwstr>
  </property>
</Properties>
</file>